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Lst>
  <p:sldSz cx="18288000" cy="10287000"/>
  <p:notesSz cx="6858000" cy="9144000"/>
  <p:embeddedFontLst>
    <p:embeddedFont>
      <p:font typeface="Mont Bold" charset="1" panose="00000800000000000000"/>
      <p:regular r:id="rId42"/>
    </p:embeddedFont>
    <p:embeddedFont>
      <p:font typeface="Public Sans Thin" charset="1" panose="00000000000000000000"/>
      <p:regular r:id="rId43"/>
    </p:embeddedFont>
    <p:embeddedFont>
      <p:font typeface="Public Sans Medium" charset="1" panose="00000000000000000000"/>
      <p:regular r:id="rId44"/>
    </p:embeddedFont>
    <p:embeddedFont>
      <p:font typeface="Public Sans Bold" charset="1" panose="00000000000000000000"/>
      <p:regular r:id="rId45"/>
    </p:embeddedFont>
    <p:embeddedFont>
      <p:font typeface="Mont" charset="1" panose="00000500000000000000"/>
      <p:regular r:id="rId46"/>
    </p:embeddedFont>
    <p:embeddedFont>
      <p:font typeface="Public Sans" charset="1" panose="00000000000000000000"/>
      <p:regular r:id="rId4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slides/slide34.xml" Type="http://schemas.openxmlformats.org/officeDocument/2006/relationships/slide"/><Relationship Id="rId4" Target="theme/theme1.xml" Type="http://schemas.openxmlformats.org/officeDocument/2006/relationships/theme"/><Relationship Id="rId40" Target="slides/slide35.xml" Type="http://schemas.openxmlformats.org/officeDocument/2006/relationships/slide"/><Relationship Id="rId41" Target="slides/slide36.xml" Type="http://schemas.openxmlformats.org/officeDocument/2006/relationships/slide"/><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46" Target="fonts/font46.fntdata" Type="http://schemas.openxmlformats.org/officeDocument/2006/relationships/font"/><Relationship Id="rId47" Target="fonts/font47.fntdata" Type="http://schemas.openxmlformats.org/officeDocument/2006/relationships/font"/><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8.png" Type="http://schemas.openxmlformats.org/officeDocument/2006/relationships/image"/><Relationship Id="rId4" Target="../media/image19.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8.png" Type="http://schemas.openxmlformats.org/officeDocument/2006/relationships/image"/><Relationship Id="rId4" Target="../media/image20.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8.png" Type="http://schemas.openxmlformats.org/officeDocument/2006/relationships/image"/><Relationship Id="rId4" Target="../media/image21.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9.png" Type="http://schemas.openxmlformats.org/officeDocument/2006/relationships/image"/><Relationship Id="rId11" Target="../media/image30.svg" Type="http://schemas.openxmlformats.org/officeDocument/2006/relationships/image"/><Relationship Id="rId2" Target="../media/image15.png" Type="http://schemas.openxmlformats.org/officeDocument/2006/relationships/image"/><Relationship Id="rId3" Target="../media/image22.png" Type="http://schemas.openxmlformats.org/officeDocument/2006/relationships/image"/><Relationship Id="rId4" Target="../media/image23.svg" Type="http://schemas.openxmlformats.org/officeDocument/2006/relationships/image"/><Relationship Id="rId5" Target="../media/image24.png" Type="http://schemas.openxmlformats.org/officeDocument/2006/relationships/image"/><Relationship Id="rId6" Target="../media/image25.png" Type="http://schemas.openxmlformats.org/officeDocument/2006/relationships/image"/><Relationship Id="rId7" Target="../media/image26.svg" Type="http://schemas.openxmlformats.org/officeDocument/2006/relationships/image"/><Relationship Id="rId8" Target="../media/image27.png" Type="http://schemas.openxmlformats.org/officeDocument/2006/relationships/image"/><Relationship Id="rId9" Target="../media/image28.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31.png" Type="http://schemas.openxmlformats.org/officeDocument/2006/relationships/image"/><Relationship Id="rId4" Target="../media/image32.svg" Type="http://schemas.openxmlformats.org/officeDocument/2006/relationships/image"/><Relationship Id="rId5" Target="../media/image33.png" Type="http://schemas.openxmlformats.org/officeDocument/2006/relationships/image"/><Relationship Id="rId6" Target="../media/image34.png" Type="http://schemas.openxmlformats.org/officeDocument/2006/relationships/image"/><Relationship Id="rId7" Target="../media/image35.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6.png" Type="http://schemas.openxmlformats.org/officeDocument/2006/relationships/image"/><Relationship Id="rId3" Target="../media/image9.png" Type="http://schemas.openxmlformats.org/officeDocument/2006/relationships/image"/><Relationship Id="rId4" Target="../media/image10.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8.png" Type="http://schemas.openxmlformats.org/officeDocument/2006/relationships/image"/><Relationship Id="rId4" Target="../media/image37.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8.png" Type="http://schemas.openxmlformats.org/officeDocument/2006/relationships/image"/><Relationship Id="rId4" Target="../media/image38.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8.png" Type="http://schemas.openxmlformats.org/officeDocument/2006/relationships/image"/><Relationship Id="rId4" Target="../media/image39.png" Type="http://schemas.openxmlformats.org/officeDocument/2006/relationships/image"/><Relationship Id="rId5" Target="../media/image40.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9.png" Type="http://schemas.openxmlformats.org/officeDocument/2006/relationships/image"/><Relationship Id="rId6" Target="../media/image10.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8.png" Type="http://schemas.openxmlformats.org/officeDocument/2006/relationships/image"/><Relationship Id="rId4" Target="../media/image41.png" Type="http://schemas.openxmlformats.org/officeDocument/2006/relationships/image"/><Relationship Id="rId5" Target="../media/image42.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8.png" Type="http://schemas.openxmlformats.org/officeDocument/2006/relationships/image"/><Relationship Id="rId4" Target="../media/image43.png" Type="http://schemas.openxmlformats.org/officeDocument/2006/relationships/image"/><Relationship Id="rId5" Target="../media/image44.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8.png" Type="http://schemas.openxmlformats.org/officeDocument/2006/relationships/image"/><Relationship Id="rId4" Target="../media/image45.png" Type="http://schemas.openxmlformats.org/officeDocument/2006/relationships/image"/><Relationship Id="rId5" Target="../media/image46.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8.png" Type="http://schemas.openxmlformats.org/officeDocument/2006/relationships/image"/><Relationship Id="rId4" Target="../media/image47.png" Type="http://schemas.openxmlformats.org/officeDocument/2006/relationships/image"/><Relationship Id="rId5" Target="../media/image48.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8.png" Type="http://schemas.openxmlformats.org/officeDocument/2006/relationships/image"/><Relationship Id="rId4" Target="../media/image49.png" Type="http://schemas.openxmlformats.org/officeDocument/2006/relationships/image"/><Relationship Id="rId5" Target="../media/image50.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8.png" Type="http://schemas.openxmlformats.org/officeDocument/2006/relationships/image"/><Relationship Id="rId4" Target="../media/image49.png" Type="http://schemas.openxmlformats.org/officeDocument/2006/relationships/image"/><Relationship Id="rId5" Target="../media/image51.pn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jpeg" Type="http://schemas.openxmlformats.org/officeDocument/2006/relationships/image"/><Relationship Id="rId3" Target="../media/image12.pn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8.png" Type="http://schemas.openxmlformats.org/officeDocument/2006/relationships/image"/><Relationship Id="rId4" Target="../media/image52.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jpeg" Type="http://schemas.openxmlformats.org/officeDocument/2006/relationships/image"/><Relationship Id="rId3" Target="../media/image12.pn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8.png" Type="http://schemas.openxmlformats.org/officeDocument/2006/relationships/image"/><Relationship Id="rId4" Target="../media/image52.pn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8.png" Type="http://schemas.openxmlformats.org/officeDocument/2006/relationships/image"/><Relationship Id="rId4" Target="../media/image53.png" Type="http://schemas.openxmlformats.org/officeDocument/2006/relationships/image"/><Relationship Id="rId5" Target="../media/image54.pn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8.png" Type="http://schemas.openxmlformats.org/officeDocument/2006/relationships/image"/><Relationship Id="rId4" Target="../media/image55.png" Type="http://schemas.openxmlformats.org/officeDocument/2006/relationships/image"/><Relationship Id="rId5" Target="../media/image56.pn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8.png" Type="http://schemas.openxmlformats.org/officeDocument/2006/relationships/image"/><Relationship Id="rId4" Target="../media/image57.pn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8.png" Type="http://schemas.openxmlformats.org/officeDocument/2006/relationships/image"/><Relationship Id="rId4" Target="../media/image58.png" Type="http://schemas.openxmlformats.org/officeDocument/2006/relationships/image"/><Relationship Id="rId5" Target="../media/image59.png" Type="http://schemas.openxmlformats.org/officeDocument/2006/relationships/image"/></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jpeg" Type="http://schemas.openxmlformats.org/officeDocument/2006/relationships/image"/><Relationship Id="rId3" Target="../media/image12.png" Type="http://schemas.openxmlformats.org/officeDocument/2006/relationships/image"/></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6.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jpeg" Type="http://schemas.openxmlformats.org/officeDocument/2006/relationships/image"/><Relationship Id="rId3" Target="../media/image8.png" Type="http://schemas.openxmlformats.org/officeDocument/2006/relationships/image"/><Relationship Id="rId4" Target="../media/image13.pn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14.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9.png" Type="http://schemas.openxmlformats.org/officeDocument/2006/relationships/image"/><Relationship Id="rId6" Target="../media/image10.svg" Type="http://schemas.openxmlformats.org/officeDocument/2006/relationships/image"/><Relationship Id="rId7" Target="../media/image16.png" Type="http://schemas.openxmlformats.org/officeDocument/2006/relationships/image"/><Relationship Id="rId8" Target="../media/image17.png" Type="http://schemas.openxmlformats.org/officeDocument/2006/relationships/image"/><Relationship Id="rId9" Target="../media/image18.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15.png" Type="http://schemas.openxmlformats.org/officeDocument/2006/relationships/image"/><Relationship Id="rId5" Target="../media/image8.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15.png" Type="http://schemas.openxmlformats.org/officeDocument/2006/relationships/image"/><Relationship Id="rId5" Target="../media/image8.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1679510">
            <a:off x="7820291" y="-1447868"/>
            <a:ext cx="12321129" cy="4712832"/>
          </a:xfrm>
          <a:custGeom>
            <a:avLst/>
            <a:gdLst/>
            <a:ahLst/>
            <a:cxnLst/>
            <a:rect r="r" b="b" t="t" l="l"/>
            <a:pathLst>
              <a:path h="4712832" w="12321129">
                <a:moveTo>
                  <a:pt x="0" y="0"/>
                </a:moveTo>
                <a:lnTo>
                  <a:pt x="12321129" y="0"/>
                </a:lnTo>
                <a:lnTo>
                  <a:pt x="12321129" y="4712832"/>
                </a:lnTo>
                <a:lnTo>
                  <a:pt x="0" y="4712832"/>
                </a:lnTo>
                <a:lnTo>
                  <a:pt x="0" y="0"/>
                </a:lnTo>
                <a:close/>
              </a:path>
            </a:pathLst>
          </a:custGeom>
          <a:blipFill>
            <a:blip r:embed="rId3"/>
            <a:stretch>
              <a:fillRect l="0" t="0" r="0" b="0"/>
            </a:stretch>
          </a:blipFill>
        </p:spPr>
      </p:sp>
      <p:sp>
        <p:nvSpPr>
          <p:cNvPr name="Freeform 4" id="4"/>
          <p:cNvSpPr/>
          <p:nvPr/>
        </p:nvSpPr>
        <p:spPr>
          <a:xfrm flipH="false" flipV="false" rot="1360238">
            <a:off x="-2578171" y="5545276"/>
            <a:ext cx="11092216" cy="3910006"/>
          </a:xfrm>
          <a:custGeom>
            <a:avLst/>
            <a:gdLst/>
            <a:ahLst/>
            <a:cxnLst/>
            <a:rect r="r" b="b" t="t" l="l"/>
            <a:pathLst>
              <a:path h="3910006" w="11092216">
                <a:moveTo>
                  <a:pt x="0" y="0"/>
                </a:moveTo>
                <a:lnTo>
                  <a:pt x="11092217" y="0"/>
                </a:lnTo>
                <a:lnTo>
                  <a:pt x="11092217" y="3910007"/>
                </a:lnTo>
                <a:lnTo>
                  <a:pt x="0" y="3910007"/>
                </a:lnTo>
                <a:lnTo>
                  <a:pt x="0" y="0"/>
                </a:lnTo>
                <a:close/>
              </a:path>
            </a:pathLst>
          </a:custGeom>
          <a:blipFill>
            <a:blip r:embed="rId4"/>
            <a:stretch>
              <a:fillRect l="0" t="0" r="0" b="0"/>
            </a:stretch>
          </a:blipFill>
        </p:spPr>
      </p:sp>
      <p:sp>
        <p:nvSpPr>
          <p:cNvPr name="Freeform 5" id="5"/>
          <p:cNvSpPr/>
          <p:nvPr/>
        </p:nvSpPr>
        <p:spPr>
          <a:xfrm flipH="false" flipV="false" rot="0">
            <a:off x="7435014" y="5524151"/>
            <a:ext cx="3417972" cy="102539"/>
          </a:xfrm>
          <a:custGeom>
            <a:avLst/>
            <a:gdLst/>
            <a:ahLst/>
            <a:cxnLst/>
            <a:rect r="r" b="b" t="t" l="l"/>
            <a:pathLst>
              <a:path h="102539" w="3417972">
                <a:moveTo>
                  <a:pt x="0" y="0"/>
                </a:moveTo>
                <a:lnTo>
                  <a:pt x="3417972" y="0"/>
                </a:lnTo>
                <a:lnTo>
                  <a:pt x="3417972" y="102539"/>
                </a:lnTo>
                <a:lnTo>
                  <a:pt x="0" y="10253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6" id="6"/>
          <p:cNvGrpSpPr/>
          <p:nvPr/>
        </p:nvGrpSpPr>
        <p:grpSpPr>
          <a:xfrm rot="0">
            <a:off x="1153268" y="197045"/>
            <a:ext cx="16106032" cy="2527393"/>
            <a:chOff x="0" y="0"/>
            <a:chExt cx="21474709" cy="3369858"/>
          </a:xfrm>
        </p:grpSpPr>
        <p:sp>
          <p:nvSpPr>
            <p:cNvPr name="Freeform 7" id="7"/>
            <p:cNvSpPr/>
            <p:nvPr/>
          </p:nvSpPr>
          <p:spPr>
            <a:xfrm flipH="false" flipV="false" rot="0">
              <a:off x="0" y="1130784"/>
              <a:ext cx="2419560" cy="1040816"/>
            </a:xfrm>
            <a:custGeom>
              <a:avLst/>
              <a:gdLst/>
              <a:ahLst/>
              <a:cxnLst/>
              <a:rect r="r" b="b" t="t" l="l"/>
              <a:pathLst>
                <a:path h="1040816" w="2419560">
                  <a:moveTo>
                    <a:pt x="0" y="0"/>
                  </a:moveTo>
                  <a:lnTo>
                    <a:pt x="2419560" y="0"/>
                  </a:lnTo>
                  <a:lnTo>
                    <a:pt x="2419560" y="1040816"/>
                  </a:lnTo>
                  <a:lnTo>
                    <a:pt x="0" y="1040816"/>
                  </a:lnTo>
                  <a:lnTo>
                    <a:pt x="0" y="0"/>
                  </a:lnTo>
                  <a:close/>
                </a:path>
              </a:pathLst>
            </a:custGeom>
            <a:blipFill>
              <a:blip r:embed="rId7"/>
              <a:stretch>
                <a:fillRect l="0" t="0" r="0" b="0"/>
              </a:stretch>
            </a:blipFill>
          </p:spPr>
        </p:sp>
        <p:sp>
          <p:nvSpPr>
            <p:cNvPr name="Freeform 8" id="8"/>
            <p:cNvSpPr/>
            <p:nvPr/>
          </p:nvSpPr>
          <p:spPr>
            <a:xfrm flipH="false" flipV="false" rot="0">
              <a:off x="16981566" y="0"/>
              <a:ext cx="4493144" cy="3369858"/>
            </a:xfrm>
            <a:custGeom>
              <a:avLst/>
              <a:gdLst/>
              <a:ahLst/>
              <a:cxnLst/>
              <a:rect r="r" b="b" t="t" l="l"/>
              <a:pathLst>
                <a:path h="3369858" w="4493144">
                  <a:moveTo>
                    <a:pt x="0" y="0"/>
                  </a:moveTo>
                  <a:lnTo>
                    <a:pt x="4493143" y="0"/>
                  </a:lnTo>
                  <a:lnTo>
                    <a:pt x="4493143" y="3369858"/>
                  </a:lnTo>
                  <a:lnTo>
                    <a:pt x="0" y="3369858"/>
                  </a:lnTo>
                  <a:lnTo>
                    <a:pt x="0" y="0"/>
                  </a:lnTo>
                  <a:close/>
                </a:path>
              </a:pathLst>
            </a:custGeom>
            <a:blipFill>
              <a:blip r:embed="rId8"/>
              <a:stretch>
                <a:fillRect l="-10381" t="0" r="-10381" b="0"/>
              </a:stretch>
            </a:blipFill>
          </p:spPr>
        </p:sp>
      </p:grpSp>
      <p:sp>
        <p:nvSpPr>
          <p:cNvPr name="TextBox 9" id="9"/>
          <p:cNvSpPr txBox="true"/>
          <p:nvPr/>
        </p:nvSpPr>
        <p:spPr>
          <a:xfrm rot="0">
            <a:off x="899844" y="3064162"/>
            <a:ext cx="16359456" cy="2155189"/>
          </a:xfrm>
          <a:prstGeom prst="rect">
            <a:avLst/>
          </a:prstGeom>
        </p:spPr>
        <p:txBody>
          <a:bodyPr anchor="t" rtlCol="false" tIns="0" lIns="0" bIns="0" rIns="0">
            <a:spAutoFit/>
          </a:bodyPr>
          <a:lstStyle/>
          <a:p>
            <a:pPr algn="ctr">
              <a:lnSpc>
                <a:spcPts val="14560"/>
              </a:lnSpc>
            </a:pPr>
            <a:r>
              <a:rPr lang="en-US" b="true" sz="10400">
                <a:solidFill>
                  <a:srgbClr val="FFFFFF"/>
                </a:solidFill>
                <a:latin typeface="Mont Bold"/>
                <a:ea typeface="Mont Bold"/>
                <a:cs typeface="Mont Bold"/>
                <a:sym typeface="Mont Bold"/>
              </a:rPr>
              <a:t>STAGE DE FIN D'ÉTUDES</a:t>
            </a:r>
          </a:p>
        </p:txBody>
      </p:sp>
      <p:sp>
        <p:nvSpPr>
          <p:cNvPr name="TextBox 10" id="10"/>
          <p:cNvSpPr txBox="true"/>
          <p:nvPr/>
        </p:nvSpPr>
        <p:spPr>
          <a:xfrm rot="0">
            <a:off x="1028700" y="2972088"/>
            <a:ext cx="16230600" cy="358774"/>
          </a:xfrm>
          <a:prstGeom prst="rect">
            <a:avLst/>
          </a:prstGeom>
        </p:spPr>
        <p:txBody>
          <a:bodyPr anchor="t" rtlCol="false" tIns="0" lIns="0" bIns="0" rIns="0">
            <a:spAutoFit/>
          </a:bodyPr>
          <a:lstStyle/>
          <a:p>
            <a:pPr algn="ctr">
              <a:lnSpc>
                <a:spcPts val="2800"/>
              </a:lnSpc>
            </a:pPr>
            <a:r>
              <a:rPr lang="en-US" sz="2000" spc="200">
                <a:solidFill>
                  <a:srgbClr val="FFFFFF"/>
                </a:solidFill>
                <a:latin typeface="Public Sans Thin"/>
                <a:ea typeface="Public Sans Thin"/>
                <a:cs typeface="Public Sans Thin"/>
                <a:sym typeface="Public Sans Thin"/>
              </a:rPr>
              <a:t>UNIVERSITÉ DE LA ROCHELLE</a:t>
            </a:r>
          </a:p>
        </p:txBody>
      </p:sp>
      <p:sp>
        <p:nvSpPr>
          <p:cNvPr name="TextBox 11" id="11"/>
          <p:cNvSpPr txBox="true"/>
          <p:nvPr/>
        </p:nvSpPr>
        <p:spPr>
          <a:xfrm rot="0">
            <a:off x="1028700" y="2594264"/>
            <a:ext cx="16230600" cy="358774"/>
          </a:xfrm>
          <a:prstGeom prst="rect">
            <a:avLst/>
          </a:prstGeom>
        </p:spPr>
        <p:txBody>
          <a:bodyPr anchor="t" rtlCol="false" tIns="0" lIns="0" bIns="0" rIns="0">
            <a:spAutoFit/>
          </a:bodyPr>
          <a:lstStyle/>
          <a:p>
            <a:pPr algn="ctr">
              <a:lnSpc>
                <a:spcPts val="2800"/>
              </a:lnSpc>
            </a:pPr>
            <a:r>
              <a:rPr lang="en-US" sz="2000" spc="200">
                <a:solidFill>
                  <a:srgbClr val="FFFFFF"/>
                </a:solidFill>
                <a:latin typeface="Public Sans Thin"/>
                <a:ea typeface="Public Sans Thin"/>
                <a:cs typeface="Public Sans Thin"/>
                <a:sym typeface="Public Sans Thin"/>
              </a:rPr>
              <a:t>2024 - 2025</a:t>
            </a:r>
          </a:p>
        </p:txBody>
      </p:sp>
      <p:sp>
        <p:nvSpPr>
          <p:cNvPr name="TextBox 12" id="12"/>
          <p:cNvSpPr txBox="true"/>
          <p:nvPr/>
        </p:nvSpPr>
        <p:spPr>
          <a:xfrm rot="0">
            <a:off x="1028700" y="8487366"/>
            <a:ext cx="4404876" cy="375285"/>
          </a:xfrm>
          <a:prstGeom prst="rect">
            <a:avLst/>
          </a:prstGeom>
        </p:spPr>
        <p:txBody>
          <a:bodyPr anchor="t" rtlCol="false" tIns="0" lIns="0" bIns="0" rIns="0">
            <a:spAutoFit/>
          </a:bodyPr>
          <a:lstStyle/>
          <a:p>
            <a:pPr algn="l">
              <a:lnSpc>
                <a:spcPts val="2940"/>
              </a:lnSpc>
            </a:pPr>
            <a:r>
              <a:rPr lang="en-US" sz="2100" spc="210">
                <a:solidFill>
                  <a:srgbClr val="FFFFFF"/>
                </a:solidFill>
                <a:latin typeface="Public Sans Thin"/>
                <a:ea typeface="Public Sans Thin"/>
                <a:cs typeface="Public Sans Thin"/>
                <a:sym typeface="Public Sans Thin"/>
              </a:rPr>
              <a:t>Présenté par:</a:t>
            </a:r>
          </a:p>
        </p:txBody>
      </p:sp>
      <p:sp>
        <p:nvSpPr>
          <p:cNvPr name="TextBox 13" id="13"/>
          <p:cNvSpPr txBox="true"/>
          <p:nvPr/>
        </p:nvSpPr>
        <p:spPr>
          <a:xfrm rot="0">
            <a:off x="1028700" y="8883015"/>
            <a:ext cx="4404876" cy="375285"/>
          </a:xfrm>
          <a:prstGeom prst="rect">
            <a:avLst/>
          </a:prstGeom>
        </p:spPr>
        <p:txBody>
          <a:bodyPr anchor="t" rtlCol="false" tIns="0" lIns="0" bIns="0" rIns="0">
            <a:spAutoFit/>
          </a:bodyPr>
          <a:lstStyle/>
          <a:p>
            <a:pPr algn="l">
              <a:lnSpc>
                <a:spcPts val="2940"/>
              </a:lnSpc>
            </a:pPr>
            <a:r>
              <a:rPr lang="en-US" b="true" sz="2100" spc="210">
                <a:solidFill>
                  <a:srgbClr val="FFFFFF"/>
                </a:solidFill>
                <a:latin typeface="Public Sans Medium"/>
                <a:ea typeface="Public Sans Medium"/>
                <a:cs typeface="Public Sans Medium"/>
                <a:sym typeface="Public Sans Medium"/>
              </a:rPr>
              <a:t>AYMAN IDOUKHARAZ</a:t>
            </a:r>
          </a:p>
        </p:txBody>
      </p:sp>
      <p:sp>
        <p:nvSpPr>
          <p:cNvPr name="TextBox 14" id="14"/>
          <p:cNvSpPr txBox="true"/>
          <p:nvPr/>
        </p:nvSpPr>
        <p:spPr>
          <a:xfrm rot="0">
            <a:off x="1028700" y="6212213"/>
            <a:ext cx="16230600" cy="1066799"/>
          </a:xfrm>
          <a:prstGeom prst="rect">
            <a:avLst/>
          </a:prstGeom>
        </p:spPr>
        <p:txBody>
          <a:bodyPr anchor="t" rtlCol="false" tIns="0" lIns="0" bIns="0" rIns="0">
            <a:spAutoFit/>
          </a:bodyPr>
          <a:lstStyle/>
          <a:p>
            <a:pPr algn="ctr">
              <a:lnSpc>
                <a:spcPts val="4200"/>
              </a:lnSpc>
            </a:pPr>
            <a:r>
              <a:rPr lang="en-US" b="true" sz="3000" spc="300">
                <a:solidFill>
                  <a:srgbClr val="FFFFFF"/>
                </a:solidFill>
                <a:latin typeface="Public Sans Bold"/>
                <a:ea typeface="Public Sans Bold"/>
                <a:cs typeface="Public Sans Bold"/>
                <a:sym typeface="Public Sans Bold"/>
              </a:rPr>
              <a:t>GÉSTION DES STOCKS</a:t>
            </a:r>
          </a:p>
          <a:p>
            <a:pPr algn="ctr">
              <a:lnSpc>
                <a:spcPts val="4200"/>
              </a:lnSpc>
            </a:pPr>
          </a:p>
        </p:txBody>
      </p:sp>
      <p:sp>
        <p:nvSpPr>
          <p:cNvPr name="TextBox 15" id="15"/>
          <p:cNvSpPr txBox="true"/>
          <p:nvPr/>
        </p:nvSpPr>
        <p:spPr>
          <a:xfrm rot="0">
            <a:off x="1028700" y="6966881"/>
            <a:ext cx="16230600" cy="533399"/>
          </a:xfrm>
          <a:prstGeom prst="rect">
            <a:avLst/>
          </a:prstGeom>
        </p:spPr>
        <p:txBody>
          <a:bodyPr anchor="t" rtlCol="false" tIns="0" lIns="0" bIns="0" rIns="0">
            <a:spAutoFit/>
          </a:bodyPr>
          <a:lstStyle/>
          <a:p>
            <a:pPr algn="ctr">
              <a:lnSpc>
                <a:spcPts val="4200"/>
              </a:lnSpc>
            </a:pPr>
            <a:r>
              <a:rPr lang="en-US" b="true" sz="3000" spc="300">
                <a:solidFill>
                  <a:srgbClr val="FFFFFF"/>
                </a:solidFill>
                <a:latin typeface="Public Sans Medium"/>
                <a:ea typeface="Public Sans Medium"/>
                <a:cs typeface="Public Sans Medium"/>
                <a:sym typeface="Public Sans Medium"/>
              </a:rPr>
              <a:t>- OMNI NETWORKS -</a:t>
            </a:r>
          </a:p>
        </p:txBody>
      </p:sp>
      <p:sp>
        <p:nvSpPr>
          <p:cNvPr name="TextBox 16" id="16"/>
          <p:cNvSpPr txBox="true"/>
          <p:nvPr/>
        </p:nvSpPr>
        <p:spPr>
          <a:xfrm rot="0">
            <a:off x="7401889" y="8487366"/>
            <a:ext cx="2853529" cy="375285"/>
          </a:xfrm>
          <a:prstGeom prst="rect">
            <a:avLst/>
          </a:prstGeom>
        </p:spPr>
        <p:txBody>
          <a:bodyPr anchor="t" rtlCol="false" tIns="0" lIns="0" bIns="0" rIns="0">
            <a:spAutoFit/>
          </a:bodyPr>
          <a:lstStyle/>
          <a:p>
            <a:pPr algn="l">
              <a:lnSpc>
                <a:spcPts val="2940"/>
              </a:lnSpc>
            </a:pPr>
            <a:r>
              <a:rPr lang="en-US" sz="2100" spc="210">
                <a:solidFill>
                  <a:srgbClr val="FFFFFF"/>
                </a:solidFill>
                <a:latin typeface="Public Sans Thin"/>
                <a:ea typeface="Public Sans Thin"/>
                <a:cs typeface="Public Sans Thin"/>
                <a:sym typeface="Public Sans Thin"/>
              </a:rPr>
              <a:t>Encadré par:</a:t>
            </a:r>
          </a:p>
        </p:txBody>
      </p:sp>
      <p:sp>
        <p:nvSpPr>
          <p:cNvPr name="TextBox 17" id="17"/>
          <p:cNvSpPr txBox="true"/>
          <p:nvPr/>
        </p:nvSpPr>
        <p:spPr>
          <a:xfrm rot="0">
            <a:off x="14058759" y="8487366"/>
            <a:ext cx="2261568" cy="375285"/>
          </a:xfrm>
          <a:prstGeom prst="rect">
            <a:avLst/>
          </a:prstGeom>
        </p:spPr>
        <p:txBody>
          <a:bodyPr anchor="t" rtlCol="false" tIns="0" lIns="0" bIns="0" rIns="0">
            <a:spAutoFit/>
          </a:bodyPr>
          <a:lstStyle/>
          <a:p>
            <a:pPr algn="l">
              <a:lnSpc>
                <a:spcPts val="2940"/>
              </a:lnSpc>
            </a:pPr>
            <a:r>
              <a:rPr lang="en-US" sz="2100" spc="210">
                <a:solidFill>
                  <a:srgbClr val="FFFFFF"/>
                </a:solidFill>
                <a:latin typeface="Public Sans Thin"/>
                <a:ea typeface="Public Sans Thin"/>
                <a:cs typeface="Public Sans Thin"/>
                <a:sym typeface="Public Sans Thin"/>
              </a:rPr>
              <a:t>Devant le jury:</a:t>
            </a:r>
          </a:p>
        </p:txBody>
      </p:sp>
      <p:sp>
        <p:nvSpPr>
          <p:cNvPr name="TextBox 18" id="18"/>
          <p:cNvSpPr txBox="true"/>
          <p:nvPr/>
        </p:nvSpPr>
        <p:spPr>
          <a:xfrm rot="0">
            <a:off x="7401889" y="8883015"/>
            <a:ext cx="4086609" cy="746760"/>
          </a:xfrm>
          <a:prstGeom prst="rect">
            <a:avLst/>
          </a:prstGeom>
        </p:spPr>
        <p:txBody>
          <a:bodyPr anchor="t" rtlCol="false" tIns="0" lIns="0" bIns="0" rIns="0">
            <a:spAutoFit/>
          </a:bodyPr>
          <a:lstStyle/>
          <a:p>
            <a:pPr algn="l" marL="453390" indent="-226695" lvl="1">
              <a:lnSpc>
                <a:spcPts val="2940"/>
              </a:lnSpc>
              <a:buFont typeface="Arial"/>
              <a:buChar char="•"/>
            </a:pPr>
            <a:r>
              <a:rPr lang="en-US" b="true" sz="2100" spc="210">
                <a:solidFill>
                  <a:srgbClr val="FFFFFF"/>
                </a:solidFill>
                <a:latin typeface="Public Sans Medium"/>
                <a:ea typeface="Public Sans Medium"/>
                <a:cs typeface="Public Sans Medium"/>
                <a:sym typeface="Public Sans Medium"/>
              </a:rPr>
              <a:t>MME.WANNOUS ROUAA</a:t>
            </a:r>
          </a:p>
          <a:p>
            <a:pPr algn="l" marL="453390" indent="-226695" lvl="1">
              <a:lnSpc>
                <a:spcPts val="2940"/>
              </a:lnSpc>
              <a:buFont typeface="Arial"/>
              <a:buChar char="•"/>
            </a:pPr>
            <a:r>
              <a:rPr lang="en-US" b="true" sz="2100" spc="210">
                <a:solidFill>
                  <a:srgbClr val="FFFFFF"/>
                </a:solidFill>
                <a:latin typeface="Public Sans Medium"/>
                <a:ea typeface="Public Sans Medium"/>
                <a:cs typeface="Public Sans Medium"/>
                <a:sym typeface="Public Sans Medium"/>
              </a:rPr>
              <a:t>M.OUMLIKE LAHCEN</a:t>
            </a:r>
          </a:p>
        </p:txBody>
      </p:sp>
      <p:sp>
        <p:nvSpPr>
          <p:cNvPr name="TextBox 19" id="19"/>
          <p:cNvSpPr txBox="true"/>
          <p:nvPr/>
        </p:nvSpPr>
        <p:spPr>
          <a:xfrm rot="0">
            <a:off x="14058759" y="8883015"/>
            <a:ext cx="4043751" cy="746760"/>
          </a:xfrm>
          <a:prstGeom prst="rect">
            <a:avLst/>
          </a:prstGeom>
        </p:spPr>
        <p:txBody>
          <a:bodyPr anchor="t" rtlCol="false" tIns="0" lIns="0" bIns="0" rIns="0">
            <a:spAutoFit/>
          </a:bodyPr>
          <a:lstStyle/>
          <a:p>
            <a:pPr algn="l" marL="453390" indent="-226695" lvl="1">
              <a:lnSpc>
                <a:spcPts val="2940"/>
              </a:lnSpc>
              <a:buFont typeface="Arial"/>
              <a:buChar char="•"/>
            </a:pPr>
            <a:r>
              <a:rPr lang="en-US" b="true" sz="2100" spc="210">
                <a:solidFill>
                  <a:srgbClr val="FFFFFF"/>
                </a:solidFill>
                <a:latin typeface="Public Sans Medium"/>
                <a:ea typeface="Public Sans Medium"/>
                <a:cs typeface="Public Sans Medium"/>
                <a:sym typeface="Public Sans Medium"/>
              </a:rPr>
              <a:t>MME.WANNOUS ROUAA</a:t>
            </a:r>
          </a:p>
          <a:p>
            <a:pPr algn="l" marL="453390" indent="-226695" lvl="1">
              <a:lnSpc>
                <a:spcPts val="2940"/>
              </a:lnSpc>
              <a:buFont typeface="Arial"/>
              <a:buChar char="•"/>
            </a:pPr>
            <a:r>
              <a:rPr lang="en-US" b="true" sz="2100" spc="210">
                <a:solidFill>
                  <a:srgbClr val="FFFFFF"/>
                </a:solidFill>
                <a:latin typeface="Public Sans Medium"/>
                <a:ea typeface="Public Sans Medium"/>
                <a:cs typeface="Public Sans Medium"/>
                <a:sym typeface="Public Sans Medium"/>
              </a:rPr>
              <a:t>MR.BAKKALI SOUHAIL</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6F3F1"/>
        </a:solidFill>
      </p:bgPr>
    </p:bg>
    <p:spTree>
      <p:nvGrpSpPr>
        <p:cNvPr id="1" name=""/>
        <p:cNvGrpSpPr/>
        <p:nvPr/>
      </p:nvGrpSpPr>
      <p:grpSpPr>
        <a:xfrm>
          <a:off x="0" y="0"/>
          <a:ext cx="0" cy="0"/>
          <a:chOff x="0" y="0"/>
          <a:chExt cx="0" cy="0"/>
        </a:xfrm>
      </p:grpSpPr>
      <p:sp>
        <p:nvSpPr>
          <p:cNvPr name="Freeform 2" id="2"/>
          <p:cNvSpPr/>
          <p:nvPr/>
        </p:nvSpPr>
        <p:spPr>
          <a:xfrm flipH="false" flipV="false" rot="2481804">
            <a:off x="11131898" y="-1369302"/>
            <a:ext cx="11841987" cy="4796005"/>
          </a:xfrm>
          <a:custGeom>
            <a:avLst/>
            <a:gdLst/>
            <a:ahLst/>
            <a:cxnLst/>
            <a:rect r="r" b="b" t="t" l="l"/>
            <a:pathLst>
              <a:path h="4796005" w="11841987">
                <a:moveTo>
                  <a:pt x="0" y="0"/>
                </a:moveTo>
                <a:lnTo>
                  <a:pt x="11841987" y="0"/>
                </a:lnTo>
                <a:lnTo>
                  <a:pt x="11841987" y="4796004"/>
                </a:lnTo>
                <a:lnTo>
                  <a:pt x="0" y="4796004"/>
                </a:lnTo>
                <a:lnTo>
                  <a:pt x="0" y="0"/>
                </a:lnTo>
                <a:close/>
              </a:path>
            </a:pathLst>
          </a:custGeom>
          <a:blipFill>
            <a:blip r:embed="rId2"/>
            <a:stretch>
              <a:fillRect l="0" t="0" r="0" b="0"/>
            </a:stretch>
          </a:blipFill>
        </p:spPr>
      </p:sp>
      <p:sp>
        <p:nvSpPr>
          <p:cNvPr name="Freeform 3" id="3"/>
          <p:cNvSpPr/>
          <p:nvPr/>
        </p:nvSpPr>
        <p:spPr>
          <a:xfrm flipH="false" flipV="false" rot="3638173">
            <a:off x="-3815959" y="9947342"/>
            <a:ext cx="11304548" cy="3221796"/>
          </a:xfrm>
          <a:custGeom>
            <a:avLst/>
            <a:gdLst/>
            <a:ahLst/>
            <a:cxnLst/>
            <a:rect r="r" b="b" t="t" l="l"/>
            <a:pathLst>
              <a:path h="3221796" w="11304548">
                <a:moveTo>
                  <a:pt x="0" y="0"/>
                </a:moveTo>
                <a:lnTo>
                  <a:pt x="11304547" y="0"/>
                </a:lnTo>
                <a:lnTo>
                  <a:pt x="11304547" y="3221796"/>
                </a:lnTo>
                <a:lnTo>
                  <a:pt x="0" y="3221796"/>
                </a:lnTo>
                <a:lnTo>
                  <a:pt x="0" y="0"/>
                </a:lnTo>
                <a:close/>
              </a:path>
            </a:pathLst>
          </a:custGeom>
          <a:blipFill>
            <a:blip r:embed="rId3"/>
            <a:stretch>
              <a:fillRect l="0" t="0" r="0" b="0"/>
            </a:stretch>
          </a:blipFill>
        </p:spPr>
      </p:sp>
      <p:sp>
        <p:nvSpPr>
          <p:cNvPr name="Freeform 4" id="4"/>
          <p:cNvSpPr/>
          <p:nvPr/>
        </p:nvSpPr>
        <p:spPr>
          <a:xfrm flipH="false" flipV="false" rot="0">
            <a:off x="4812862" y="3064307"/>
            <a:ext cx="8620086" cy="6468233"/>
          </a:xfrm>
          <a:custGeom>
            <a:avLst/>
            <a:gdLst/>
            <a:ahLst/>
            <a:cxnLst/>
            <a:rect r="r" b="b" t="t" l="l"/>
            <a:pathLst>
              <a:path h="6468233" w="8620086">
                <a:moveTo>
                  <a:pt x="0" y="0"/>
                </a:moveTo>
                <a:lnTo>
                  <a:pt x="8620086" y="0"/>
                </a:lnTo>
                <a:lnTo>
                  <a:pt x="8620086" y="6468232"/>
                </a:lnTo>
                <a:lnTo>
                  <a:pt x="0" y="6468232"/>
                </a:lnTo>
                <a:lnTo>
                  <a:pt x="0" y="0"/>
                </a:lnTo>
                <a:close/>
              </a:path>
            </a:pathLst>
          </a:custGeom>
          <a:blipFill>
            <a:blip r:embed="rId4"/>
            <a:stretch>
              <a:fillRect l="-2785" t="0" r="-3035" b="0"/>
            </a:stretch>
          </a:blipFill>
          <a:ln w="47625" cap="rnd">
            <a:gradFill>
              <a:gsLst>
                <a:gs pos="0">
                  <a:srgbClr val="5170FF">
                    <a:alpha val="100000"/>
                  </a:srgbClr>
                </a:gs>
                <a:gs pos="100000">
                  <a:srgbClr val="FF66C4">
                    <a:alpha val="100000"/>
                  </a:srgbClr>
                </a:gs>
              </a:gsLst>
              <a:lin ang="0"/>
            </a:gradFill>
            <a:prstDash val="solid"/>
            <a:round/>
          </a:ln>
        </p:spPr>
      </p:sp>
      <p:sp>
        <p:nvSpPr>
          <p:cNvPr name="TextBox 5" id="5"/>
          <p:cNvSpPr txBox="true"/>
          <p:nvPr/>
        </p:nvSpPr>
        <p:spPr>
          <a:xfrm rot="0">
            <a:off x="2469352" y="952500"/>
            <a:ext cx="13349295" cy="533399"/>
          </a:xfrm>
          <a:prstGeom prst="rect">
            <a:avLst/>
          </a:prstGeom>
        </p:spPr>
        <p:txBody>
          <a:bodyPr anchor="t" rtlCol="false" tIns="0" lIns="0" bIns="0" rIns="0">
            <a:spAutoFit/>
          </a:bodyPr>
          <a:lstStyle/>
          <a:p>
            <a:pPr algn="ctr">
              <a:lnSpc>
                <a:spcPts val="4200"/>
              </a:lnSpc>
            </a:pPr>
            <a:r>
              <a:rPr lang="en-US" sz="3000" spc="300">
                <a:solidFill>
                  <a:srgbClr val="1F1F37"/>
                </a:solidFill>
                <a:latin typeface="Public Sans Thin"/>
                <a:ea typeface="Public Sans Thin"/>
                <a:cs typeface="Public Sans Thin"/>
                <a:sym typeface="Public Sans Thin"/>
              </a:rPr>
              <a:t>MODÉLISATION DES DONNÉES</a:t>
            </a:r>
          </a:p>
        </p:txBody>
      </p:sp>
      <p:sp>
        <p:nvSpPr>
          <p:cNvPr name="TextBox 6" id="6"/>
          <p:cNvSpPr txBox="true"/>
          <p:nvPr/>
        </p:nvSpPr>
        <p:spPr>
          <a:xfrm rot="0">
            <a:off x="2469352" y="1436075"/>
            <a:ext cx="13349295" cy="864870"/>
          </a:xfrm>
          <a:prstGeom prst="rect">
            <a:avLst/>
          </a:prstGeom>
        </p:spPr>
        <p:txBody>
          <a:bodyPr anchor="t" rtlCol="false" tIns="0" lIns="0" bIns="0" rIns="0">
            <a:spAutoFit/>
          </a:bodyPr>
          <a:lstStyle/>
          <a:p>
            <a:pPr algn="ctr">
              <a:lnSpc>
                <a:spcPts val="5880"/>
              </a:lnSpc>
            </a:pPr>
            <a:r>
              <a:rPr lang="en-US" b="true" sz="4200">
                <a:solidFill>
                  <a:srgbClr val="1F1F37"/>
                </a:solidFill>
                <a:latin typeface="Mont Bold"/>
                <a:ea typeface="Mont Bold"/>
                <a:cs typeface="Mont Bold"/>
                <a:sym typeface="Mont Bold"/>
              </a:rPr>
              <a:t>DIAGRAMME DE CAS D’UTILISATION - ADMIN</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6F3F1"/>
        </a:solidFill>
      </p:bgPr>
    </p:bg>
    <p:spTree>
      <p:nvGrpSpPr>
        <p:cNvPr id="1" name=""/>
        <p:cNvGrpSpPr/>
        <p:nvPr/>
      </p:nvGrpSpPr>
      <p:grpSpPr>
        <a:xfrm>
          <a:off x="0" y="0"/>
          <a:ext cx="0" cy="0"/>
          <a:chOff x="0" y="0"/>
          <a:chExt cx="0" cy="0"/>
        </a:xfrm>
      </p:grpSpPr>
      <p:sp>
        <p:nvSpPr>
          <p:cNvPr name="Freeform 2" id="2"/>
          <p:cNvSpPr/>
          <p:nvPr/>
        </p:nvSpPr>
        <p:spPr>
          <a:xfrm flipH="false" flipV="false" rot="2481804">
            <a:off x="11131898" y="-1369302"/>
            <a:ext cx="11841987" cy="4796005"/>
          </a:xfrm>
          <a:custGeom>
            <a:avLst/>
            <a:gdLst/>
            <a:ahLst/>
            <a:cxnLst/>
            <a:rect r="r" b="b" t="t" l="l"/>
            <a:pathLst>
              <a:path h="4796005" w="11841987">
                <a:moveTo>
                  <a:pt x="0" y="0"/>
                </a:moveTo>
                <a:lnTo>
                  <a:pt x="11841987" y="0"/>
                </a:lnTo>
                <a:lnTo>
                  <a:pt x="11841987" y="4796004"/>
                </a:lnTo>
                <a:lnTo>
                  <a:pt x="0" y="4796004"/>
                </a:lnTo>
                <a:lnTo>
                  <a:pt x="0" y="0"/>
                </a:lnTo>
                <a:close/>
              </a:path>
            </a:pathLst>
          </a:custGeom>
          <a:blipFill>
            <a:blip r:embed="rId2"/>
            <a:stretch>
              <a:fillRect l="0" t="0" r="0" b="0"/>
            </a:stretch>
          </a:blipFill>
        </p:spPr>
      </p:sp>
      <p:sp>
        <p:nvSpPr>
          <p:cNvPr name="Freeform 3" id="3"/>
          <p:cNvSpPr/>
          <p:nvPr/>
        </p:nvSpPr>
        <p:spPr>
          <a:xfrm flipH="false" flipV="false" rot="3638173">
            <a:off x="-3815959" y="9947342"/>
            <a:ext cx="11304548" cy="3221796"/>
          </a:xfrm>
          <a:custGeom>
            <a:avLst/>
            <a:gdLst/>
            <a:ahLst/>
            <a:cxnLst/>
            <a:rect r="r" b="b" t="t" l="l"/>
            <a:pathLst>
              <a:path h="3221796" w="11304548">
                <a:moveTo>
                  <a:pt x="0" y="0"/>
                </a:moveTo>
                <a:lnTo>
                  <a:pt x="11304547" y="0"/>
                </a:lnTo>
                <a:lnTo>
                  <a:pt x="11304547" y="3221796"/>
                </a:lnTo>
                <a:lnTo>
                  <a:pt x="0" y="3221796"/>
                </a:lnTo>
                <a:lnTo>
                  <a:pt x="0" y="0"/>
                </a:lnTo>
                <a:close/>
              </a:path>
            </a:pathLst>
          </a:custGeom>
          <a:blipFill>
            <a:blip r:embed="rId3"/>
            <a:stretch>
              <a:fillRect l="0" t="0" r="0" b="0"/>
            </a:stretch>
          </a:blipFill>
        </p:spPr>
      </p:sp>
      <p:sp>
        <p:nvSpPr>
          <p:cNvPr name="Freeform 4" id="4"/>
          <p:cNvSpPr/>
          <p:nvPr/>
        </p:nvSpPr>
        <p:spPr>
          <a:xfrm flipH="false" flipV="false" rot="0">
            <a:off x="4258666" y="2798014"/>
            <a:ext cx="10579007" cy="6460286"/>
          </a:xfrm>
          <a:custGeom>
            <a:avLst/>
            <a:gdLst/>
            <a:ahLst/>
            <a:cxnLst/>
            <a:rect r="r" b="b" t="t" l="l"/>
            <a:pathLst>
              <a:path h="6460286" w="10579007">
                <a:moveTo>
                  <a:pt x="0" y="0"/>
                </a:moveTo>
                <a:lnTo>
                  <a:pt x="10579006" y="0"/>
                </a:lnTo>
                <a:lnTo>
                  <a:pt x="10579006" y="6460286"/>
                </a:lnTo>
                <a:lnTo>
                  <a:pt x="0" y="6460286"/>
                </a:lnTo>
                <a:lnTo>
                  <a:pt x="0" y="0"/>
                </a:lnTo>
                <a:close/>
              </a:path>
            </a:pathLst>
          </a:custGeom>
          <a:blipFill>
            <a:blip r:embed="rId4"/>
            <a:stretch>
              <a:fillRect l="-1043" t="0" r="-1043" b="0"/>
            </a:stretch>
          </a:blipFill>
          <a:ln w="47625" cap="rnd">
            <a:gradFill>
              <a:gsLst>
                <a:gs pos="0">
                  <a:srgbClr val="5170FF">
                    <a:alpha val="100000"/>
                  </a:srgbClr>
                </a:gs>
                <a:gs pos="100000">
                  <a:srgbClr val="FF66C4">
                    <a:alpha val="100000"/>
                  </a:srgbClr>
                </a:gs>
              </a:gsLst>
              <a:lin ang="0"/>
            </a:gradFill>
            <a:prstDash val="solid"/>
            <a:round/>
          </a:ln>
        </p:spPr>
      </p:sp>
      <p:sp>
        <p:nvSpPr>
          <p:cNvPr name="TextBox 5" id="5"/>
          <p:cNvSpPr txBox="true"/>
          <p:nvPr/>
        </p:nvSpPr>
        <p:spPr>
          <a:xfrm rot="0">
            <a:off x="2469352" y="952500"/>
            <a:ext cx="13349295" cy="533399"/>
          </a:xfrm>
          <a:prstGeom prst="rect">
            <a:avLst/>
          </a:prstGeom>
        </p:spPr>
        <p:txBody>
          <a:bodyPr anchor="t" rtlCol="false" tIns="0" lIns="0" bIns="0" rIns="0">
            <a:spAutoFit/>
          </a:bodyPr>
          <a:lstStyle/>
          <a:p>
            <a:pPr algn="ctr">
              <a:lnSpc>
                <a:spcPts val="4200"/>
              </a:lnSpc>
            </a:pPr>
            <a:r>
              <a:rPr lang="en-US" sz="3000" spc="300">
                <a:solidFill>
                  <a:srgbClr val="1F1F37"/>
                </a:solidFill>
                <a:latin typeface="Public Sans Thin"/>
                <a:ea typeface="Public Sans Thin"/>
                <a:cs typeface="Public Sans Thin"/>
                <a:sym typeface="Public Sans Thin"/>
              </a:rPr>
              <a:t>MODÉLISATION DES DONNÉES</a:t>
            </a:r>
          </a:p>
        </p:txBody>
      </p:sp>
      <p:sp>
        <p:nvSpPr>
          <p:cNvPr name="TextBox 6" id="6"/>
          <p:cNvSpPr txBox="true"/>
          <p:nvPr/>
        </p:nvSpPr>
        <p:spPr>
          <a:xfrm rot="0">
            <a:off x="2469352" y="1436075"/>
            <a:ext cx="13475867" cy="864870"/>
          </a:xfrm>
          <a:prstGeom prst="rect">
            <a:avLst/>
          </a:prstGeom>
        </p:spPr>
        <p:txBody>
          <a:bodyPr anchor="t" rtlCol="false" tIns="0" lIns="0" bIns="0" rIns="0">
            <a:spAutoFit/>
          </a:bodyPr>
          <a:lstStyle/>
          <a:p>
            <a:pPr algn="ctr">
              <a:lnSpc>
                <a:spcPts val="5880"/>
              </a:lnSpc>
            </a:pPr>
            <a:r>
              <a:rPr lang="en-US" b="true" sz="4200">
                <a:solidFill>
                  <a:srgbClr val="1F1F37"/>
                </a:solidFill>
                <a:latin typeface="Mont Bold"/>
                <a:ea typeface="Mont Bold"/>
                <a:cs typeface="Mont Bold"/>
                <a:sym typeface="Mont Bold"/>
              </a:rPr>
              <a:t>DIAGRAMME DE CAS D’UTILISATION - MAGASINIER</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6F3F1"/>
        </a:solidFill>
      </p:bgPr>
    </p:bg>
    <p:spTree>
      <p:nvGrpSpPr>
        <p:cNvPr id="1" name=""/>
        <p:cNvGrpSpPr/>
        <p:nvPr/>
      </p:nvGrpSpPr>
      <p:grpSpPr>
        <a:xfrm>
          <a:off x="0" y="0"/>
          <a:ext cx="0" cy="0"/>
          <a:chOff x="0" y="0"/>
          <a:chExt cx="0" cy="0"/>
        </a:xfrm>
      </p:grpSpPr>
      <p:sp>
        <p:nvSpPr>
          <p:cNvPr name="Freeform 2" id="2"/>
          <p:cNvSpPr/>
          <p:nvPr/>
        </p:nvSpPr>
        <p:spPr>
          <a:xfrm flipH="false" flipV="false" rot="2481804">
            <a:off x="11131898" y="-1369302"/>
            <a:ext cx="11841987" cy="4796005"/>
          </a:xfrm>
          <a:custGeom>
            <a:avLst/>
            <a:gdLst/>
            <a:ahLst/>
            <a:cxnLst/>
            <a:rect r="r" b="b" t="t" l="l"/>
            <a:pathLst>
              <a:path h="4796005" w="11841987">
                <a:moveTo>
                  <a:pt x="0" y="0"/>
                </a:moveTo>
                <a:lnTo>
                  <a:pt x="11841987" y="0"/>
                </a:lnTo>
                <a:lnTo>
                  <a:pt x="11841987" y="4796004"/>
                </a:lnTo>
                <a:lnTo>
                  <a:pt x="0" y="4796004"/>
                </a:lnTo>
                <a:lnTo>
                  <a:pt x="0" y="0"/>
                </a:lnTo>
                <a:close/>
              </a:path>
            </a:pathLst>
          </a:custGeom>
          <a:blipFill>
            <a:blip r:embed="rId2"/>
            <a:stretch>
              <a:fillRect l="0" t="0" r="0" b="0"/>
            </a:stretch>
          </a:blipFill>
        </p:spPr>
      </p:sp>
      <p:sp>
        <p:nvSpPr>
          <p:cNvPr name="Freeform 3" id="3"/>
          <p:cNvSpPr/>
          <p:nvPr/>
        </p:nvSpPr>
        <p:spPr>
          <a:xfrm flipH="false" flipV="false" rot="3638173">
            <a:off x="-3815959" y="9947342"/>
            <a:ext cx="11304548" cy="3221796"/>
          </a:xfrm>
          <a:custGeom>
            <a:avLst/>
            <a:gdLst/>
            <a:ahLst/>
            <a:cxnLst/>
            <a:rect r="r" b="b" t="t" l="l"/>
            <a:pathLst>
              <a:path h="3221796" w="11304548">
                <a:moveTo>
                  <a:pt x="0" y="0"/>
                </a:moveTo>
                <a:lnTo>
                  <a:pt x="11304547" y="0"/>
                </a:lnTo>
                <a:lnTo>
                  <a:pt x="11304547" y="3221796"/>
                </a:lnTo>
                <a:lnTo>
                  <a:pt x="0" y="3221796"/>
                </a:lnTo>
                <a:lnTo>
                  <a:pt x="0" y="0"/>
                </a:lnTo>
                <a:close/>
              </a:path>
            </a:pathLst>
          </a:custGeom>
          <a:blipFill>
            <a:blip r:embed="rId3"/>
            <a:stretch>
              <a:fillRect l="0" t="0" r="0" b="0"/>
            </a:stretch>
          </a:blipFill>
        </p:spPr>
      </p:sp>
      <p:sp>
        <p:nvSpPr>
          <p:cNvPr name="Freeform 4" id="4"/>
          <p:cNvSpPr/>
          <p:nvPr/>
        </p:nvSpPr>
        <p:spPr>
          <a:xfrm flipH="false" flipV="false" rot="0">
            <a:off x="4080402" y="3156635"/>
            <a:ext cx="10127196" cy="6101665"/>
          </a:xfrm>
          <a:custGeom>
            <a:avLst/>
            <a:gdLst/>
            <a:ahLst/>
            <a:cxnLst/>
            <a:rect r="r" b="b" t="t" l="l"/>
            <a:pathLst>
              <a:path h="6101665" w="10127196">
                <a:moveTo>
                  <a:pt x="0" y="0"/>
                </a:moveTo>
                <a:lnTo>
                  <a:pt x="10127196" y="0"/>
                </a:lnTo>
                <a:lnTo>
                  <a:pt x="10127196" y="6101665"/>
                </a:lnTo>
                <a:lnTo>
                  <a:pt x="0" y="6101665"/>
                </a:lnTo>
                <a:lnTo>
                  <a:pt x="0" y="0"/>
                </a:lnTo>
                <a:close/>
              </a:path>
            </a:pathLst>
          </a:custGeom>
          <a:blipFill>
            <a:blip r:embed="rId4"/>
            <a:stretch>
              <a:fillRect l="0" t="0" r="-13485" b="0"/>
            </a:stretch>
          </a:blipFill>
          <a:ln w="47625" cap="rnd">
            <a:gradFill>
              <a:gsLst>
                <a:gs pos="0">
                  <a:srgbClr val="5170FF">
                    <a:alpha val="100000"/>
                  </a:srgbClr>
                </a:gs>
                <a:gs pos="100000">
                  <a:srgbClr val="FF66C4">
                    <a:alpha val="100000"/>
                  </a:srgbClr>
                </a:gs>
              </a:gsLst>
              <a:lin ang="0"/>
            </a:gradFill>
            <a:prstDash val="solid"/>
            <a:round/>
          </a:ln>
        </p:spPr>
      </p:sp>
      <p:sp>
        <p:nvSpPr>
          <p:cNvPr name="TextBox 5" id="5"/>
          <p:cNvSpPr txBox="true"/>
          <p:nvPr/>
        </p:nvSpPr>
        <p:spPr>
          <a:xfrm rot="0">
            <a:off x="2469352" y="952500"/>
            <a:ext cx="13349295" cy="533399"/>
          </a:xfrm>
          <a:prstGeom prst="rect">
            <a:avLst/>
          </a:prstGeom>
        </p:spPr>
        <p:txBody>
          <a:bodyPr anchor="t" rtlCol="false" tIns="0" lIns="0" bIns="0" rIns="0">
            <a:spAutoFit/>
          </a:bodyPr>
          <a:lstStyle/>
          <a:p>
            <a:pPr algn="ctr">
              <a:lnSpc>
                <a:spcPts val="4200"/>
              </a:lnSpc>
            </a:pPr>
            <a:r>
              <a:rPr lang="en-US" sz="3000" spc="300">
                <a:solidFill>
                  <a:srgbClr val="1F1F37"/>
                </a:solidFill>
                <a:latin typeface="Public Sans Thin"/>
                <a:ea typeface="Public Sans Thin"/>
                <a:cs typeface="Public Sans Thin"/>
                <a:sym typeface="Public Sans Thin"/>
              </a:rPr>
              <a:t>MODÉLISATION DES DONNÉES</a:t>
            </a:r>
          </a:p>
        </p:txBody>
      </p:sp>
      <p:sp>
        <p:nvSpPr>
          <p:cNvPr name="TextBox 6" id="6"/>
          <p:cNvSpPr txBox="true"/>
          <p:nvPr/>
        </p:nvSpPr>
        <p:spPr>
          <a:xfrm rot="0">
            <a:off x="2469352" y="1436075"/>
            <a:ext cx="13349295" cy="864870"/>
          </a:xfrm>
          <a:prstGeom prst="rect">
            <a:avLst/>
          </a:prstGeom>
        </p:spPr>
        <p:txBody>
          <a:bodyPr anchor="t" rtlCol="false" tIns="0" lIns="0" bIns="0" rIns="0">
            <a:spAutoFit/>
          </a:bodyPr>
          <a:lstStyle/>
          <a:p>
            <a:pPr algn="ctr">
              <a:lnSpc>
                <a:spcPts val="5880"/>
              </a:lnSpc>
            </a:pPr>
            <a:r>
              <a:rPr lang="en-US" b="true" sz="4200">
                <a:solidFill>
                  <a:srgbClr val="1F1F37"/>
                </a:solidFill>
                <a:latin typeface="Mont Bold"/>
                <a:ea typeface="Mont Bold"/>
                <a:cs typeface="Mont Bold"/>
                <a:sym typeface="Mont Bold"/>
              </a:rPr>
              <a:t>DIAGRAMME DE CLASSE DE L’APPLICATION</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1F1F37"/>
        </a:solidFill>
      </p:bgPr>
    </p:bg>
    <p:spTree>
      <p:nvGrpSpPr>
        <p:cNvPr id="1" name=""/>
        <p:cNvGrpSpPr/>
        <p:nvPr/>
      </p:nvGrpSpPr>
      <p:grpSpPr>
        <a:xfrm>
          <a:off x="0" y="0"/>
          <a:ext cx="0" cy="0"/>
          <a:chOff x="0" y="0"/>
          <a:chExt cx="0" cy="0"/>
        </a:xfrm>
      </p:grpSpPr>
      <p:sp>
        <p:nvSpPr>
          <p:cNvPr name="TextBox 2" id="2"/>
          <p:cNvSpPr txBox="true"/>
          <p:nvPr/>
        </p:nvSpPr>
        <p:spPr>
          <a:xfrm rot="0">
            <a:off x="1028700" y="952500"/>
            <a:ext cx="13349295" cy="533399"/>
          </a:xfrm>
          <a:prstGeom prst="rect">
            <a:avLst/>
          </a:prstGeom>
        </p:spPr>
        <p:txBody>
          <a:bodyPr anchor="t" rtlCol="false" tIns="0" lIns="0" bIns="0" rIns="0">
            <a:spAutoFit/>
          </a:bodyPr>
          <a:lstStyle/>
          <a:p>
            <a:pPr algn="just">
              <a:lnSpc>
                <a:spcPts val="4200"/>
              </a:lnSpc>
            </a:pPr>
            <a:r>
              <a:rPr lang="en-US" sz="3000" spc="300">
                <a:solidFill>
                  <a:srgbClr val="FFFFFF"/>
                </a:solidFill>
                <a:latin typeface="Public Sans Thin"/>
                <a:ea typeface="Public Sans Thin"/>
                <a:cs typeface="Public Sans Thin"/>
                <a:sym typeface="Public Sans Thin"/>
              </a:rPr>
              <a:t>CHOIX TECHNIQUES</a:t>
            </a:r>
          </a:p>
        </p:txBody>
      </p:sp>
      <p:sp>
        <p:nvSpPr>
          <p:cNvPr name="TextBox 3" id="3"/>
          <p:cNvSpPr txBox="true"/>
          <p:nvPr/>
        </p:nvSpPr>
        <p:spPr>
          <a:xfrm rot="0">
            <a:off x="1009650" y="1350350"/>
            <a:ext cx="13349295" cy="1179195"/>
          </a:xfrm>
          <a:prstGeom prst="rect">
            <a:avLst/>
          </a:prstGeom>
        </p:spPr>
        <p:txBody>
          <a:bodyPr anchor="t" rtlCol="false" tIns="0" lIns="0" bIns="0" rIns="0">
            <a:spAutoFit/>
          </a:bodyPr>
          <a:lstStyle/>
          <a:p>
            <a:pPr algn="just">
              <a:lnSpc>
                <a:spcPts val="7980"/>
              </a:lnSpc>
            </a:pPr>
            <a:r>
              <a:rPr lang="en-US" b="true" sz="5700">
                <a:solidFill>
                  <a:srgbClr val="F6F3F1"/>
                </a:solidFill>
                <a:latin typeface="Mont Bold"/>
                <a:ea typeface="Mont Bold"/>
                <a:cs typeface="Mont Bold"/>
                <a:sym typeface="Mont Bold"/>
              </a:rPr>
              <a:t>OUTILS DE TRAVAIL</a:t>
            </a:r>
          </a:p>
        </p:txBody>
      </p:sp>
      <p:sp>
        <p:nvSpPr>
          <p:cNvPr name="Freeform 4" id="4"/>
          <p:cNvSpPr/>
          <p:nvPr/>
        </p:nvSpPr>
        <p:spPr>
          <a:xfrm flipH="false" flipV="false" rot="-4136206">
            <a:off x="2786937" y="-770048"/>
            <a:ext cx="23792232" cy="9635854"/>
          </a:xfrm>
          <a:custGeom>
            <a:avLst/>
            <a:gdLst/>
            <a:ahLst/>
            <a:cxnLst/>
            <a:rect r="r" b="b" t="t" l="l"/>
            <a:pathLst>
              <a:path h="9635854" w="23792232">
                <a:moveTo>
                  <a:pt x="0" y="0"/>
                </a:moveTo>
                <a:lnTo>
                  <a:pt x="23792232" y="0"/>
                </a:lnTo>
                <a:lnTo>
                  <a:pt x="23792232" y="9635854"/>
                </a:lnTo>
                <a:lnTo>
                  <a:pt x="0" y="9635854"/>
                </a:lnTo>
                <a:lnTo>
                  <a:pt x="0" y="0"/>
                </a:lnTo>
                <a:close/>
              </a:path>
            </a:pathLst>
          </a:custGeom>
          <a:blipFill>
            <a:blip r:embed="rId2"/>
            <a:stretch>
              <a:fillRect l="0" t="0" r="0" b="0"/>
            </a:stretch>
          </a:blipFill>
        </p:spPr>
      </p:sp>
      <p:sp>
        <p:nvSpPr>
          <p:cNvPr name="Freeform 5" id="5"/>
          <p:cNvSpPr/>
          <p:nvPr/>
        </p:nvSpPr>
        <p:spPr>
          <a:xfrm flipH="false" flipV="false" rot="0">
            <a:off x="4767877" y="4047879"/>
            <a:ext cx="2166347" cy="1118623"/>
          </a:xfrm>
          <a:custGeom>
            <a:avLst/>
            <a:gdLst/>
            <a:ahLst/>
            <a:cxnLst/>
            <a:rect r="r" b="b" t="t" l="l"/>
            <a:pathLst>
              <a:path h="1118623" w="2166347">
                <a:moveTo>
                  <a:pt x="0" y="0"/>
                </a:moveTo>
                <a:lnTo>
                  <a:pt x="2166347" y="0"/>
                </a:lnTo>
                <a:lnTo>
                  <a:pt x="2166347" y="1118623"/>
                </a:lnTo>
                <a:lnTo>
                  <a:pt x="0" y="111862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1433153" y="7152320"/>
            <a:ext cx="1398435" cy="1444438"/>
          </a:xfrm>
          <a:custGeom>
            <a:avLst/>
            <a:gdLst/>
            <a:ahLst/>
            <a:cxnLst/>
            <a:rect r="r" b="b" t="t" l="l"/>
            <a:pathLst>
              <a:path h="1444438" w="1398435">
                <a:moveTo>
                  <a:pt x="0" y="0"/>
                </a:moveTo>
                <a:lnTo>
                  <a:pt x="1398435" y="0"/>
                </a:lnTo>
                <a:lnTo>
                  <a:pt x="1398435" y="1444439"/>
                </a:lnTo>
                <a:lnTo>
                  <a:pt x="0" y="1444439"/>
                </a:lnTo>
                <a:lnTo>
                  <a:pt x="0" y="0"/>
                </a:lnTo>
                <a:close/>
              </a:path>
            </a:pathLst>
          </a:custGeom>
          <a:blipFill>
            <a:blip r:embed="rId5"/>
            <a:stretch>
              <a:fillRect l="-1644" t="0" r="-1644" b="0"/>
            </a:stretch>
          </a:blipFill>
        </p:spPr>
      </p:sp>
      <p:sp>
        <p:nvSpPr>
          <p:cNvPr name="Freeform 7" id="7"/>
          <p:cNvSpPr/>
          <p:nvPr/>
        </p:nvSpPr>
        <p:spPr>
          <a:xfrm flipH="false" flipV="false" rot="0">
            <a:off x="8903199" y="7152320"/>
            <a:ext cx="1444634" cy="1444634"/>
          </a:xfrm>
          <a:custGeom>
            <a:avLst/>
            <a:gdLst/>
            <a:ahLst/>
            <a:cxnLst/>
            <a:rect r="r" b="b" t="t" l="l"/>
            <a:pathLst>
              <a:path h="1444634" w="1444634">
                <a:moveTo>
                  <a:pt x="0" y="0"/>
                </a:moveTo>
                <a:lnTo>
                  <a:pt x="1444635" y="0"/>
                </a:lnTo>
                <a:lnTo>
                  <a:pt x="1444635" y="1444635"/>
                </a:lnTo>
                <a:lnTo>
                  <a:pt x="0" y="144463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5135760" y="7166374"/>
            <a:ext cx="1430581" cy="1430581"/>
          </a:xfrm>
          <a:custGeom>
            <a:avLst/>
            <a:gdLst/>
            <a:ahLst/>
            <a:cxnLst/>
            <a:rect r="r" b="b" t="t" l="l"/>
            <a:pathLst>
              <a:path h="1430581" w="1430581">
                <a:moveTo>
                  <a:pt x="0" y="0"/>
                </a:moveTo>
                <a:lnTo>
                  <a:pt x="1430581" y="0"/>
                </a:lnTo>
                <a:lnTo>
                  <a:pt x="1430581" y="1430581"/>
                </a:lnTo>
                <a:lnTo>
                  <a:pt x="0" y="143058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9" id="9"/>
          <p:cNvSpPr/>
          <p:nvPr/>
        </p:nvSpPr>
        <p:spPr>
          <a:xfrm flipH="false" flipV="false" rot="0">
            <a:off x="1409816" y="3762387"/>
            <a:ext cx="1404114" cy="1404114"/>
          </a:xfrm>
          <a:custGeom>
            <a:avLst/>
            <a:gdLst/>
            <a:ahLst/>
            <a:cxnLst/>
            <a:rect r="r" b="b" t="t" l="l"/>
            <a:pathLst>
              <a:path h="1404114" w="1404114">
                <a:moveTo>
                  <a:pt x="0" y="0"/>
                </a:moveTo>
                <a:lnTo>
                  <a:pt x="1404115" y="0"/>
                </a:lnTo>
                <a:lnTo>
                  <a:pt x="1404115" y="1404115"/>
                </a:lnTo>
                <a:lnTo>
                  <a:pt x="0" y="1404115"/>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10" id="10"/>
          <p:cNvSpPr txBox="true"/>
          <p:nvPr/>
        </p:nvSpPr>
        <p:spPr>
          <a:xfrm rot="0">
            <a:off x="1210656" y="5290327"/>
            <a:ext cx="1843428" cy="505424"/>
          </a:xfrm>
          <a:prstGeom prst="rect">
            <a:avLst/>
          </a:prstGeom>
        </p:spPr>
        <p:txBody>
          <a:bodyPr anchor="t" rtlCol="false" tIns="0" lIns="0" bIns="0" rIns="0">
            <a:spAutoFit/>
          </a:bodyPr>
          <a:lstStyle/>
          <a:p>
            <a:pPr algn="ctr">
              <a:lnSpc>
                <a:spcPts val="4060"/>
              </a:lnSpc>
            </a:pPr>
            <a:r>
              <a:rPr lang="en-US" b="true" sz="2900">
                <a:solidFill>
                  <a:srgbClr val="F6F3F1"/>
                </a:solidFill>
                <a:latin typeface="Public Sans Bold"/>
                <a:ea typeface="Public Sans Bold"/>
                <a:cs typeface="Public Sans Bold"/>
                <a:sym typeface="Public Sans Bold"/>
              </a:rPr>
              <a:t>LARAVEL </a:t>
            </a:r>
          </a:p>
        </p:txBody>
      </p:sp>
      <p:sp>
        <p:nvSpPr>
          <p:cNvPr name="TextBox 11" id="11"/>
          <p:cNvSpPr txBox="true"/>
          <p:nvPr/>
        </p:nvSpPr>
        <p:spPr>
          <a:xfrm rot="0">
            <a:off x="599912" y="8743585"/>
            <a:ext cx="3023922" cy="505424"/>
          </a:xfrm>
          <a:prstGeom prst="rect">
            <a:avLst/>
          </a:prstGeom>
        </p:spPr>
        <p:txBody>
          <a:bodyPr anchor="t" rtlCol="false" tIns="0" lIns="0" bIns="0" rIns="0">
            <a:spAutoFit/>
          </a:bodyPr>
          <a:lstStyle/>
          <a:p>
            <a:pPr algn="ctr">
              <a:lnSpc>
                <a:spcPts val="4060"/>
              </a:lnSpc>
            </a:pPr>
            <a:r>
              <a:rPr lang="en-US" b="true" sz="2900">
                <a:solidFill>
                  <a:srgbClr val="F6F3F1"/>
                </a:solidFill>
                <a:latin typeface="Public Sans Bold"/>
                <a:ea typeface="Public Sans Bold"/>
                <a:cs typeface="Public Sans Bold"/>
                <a:sym typeface="Public Sans Bold"/>
              </a:rPr>
              <a:t>TYPESCRIPT</a:t>
            </a:r>
          </a:p>
        </p:txBody>
      </p:sp>
      <p:sp>
        <p:nvSpPr>
          <p:cNvPr name="TextBox 12" id="12"/>
          <p:cNvSpPr txBox="true"/>
          <p:nvPr/>
        </p:nvSpPr>
        <p:spPr>
          <a:xfrm rot="0">
            <a:off x="4929336" y="8743585"/>
            <a:ext cx="1843428" cy="505424"/>
          </a:xfrm>
          <a:prstGeom prst="rect">
            <a:avLst/>
          </a:prstGeom>
        </p:spPr>
        <p:txBody>
          <a:bodyPr anchor="t" rtlCol="false" tIns="0" lIns="0" bIns="0" rIns="0">
            <a:spAutoFit/>
          </a:bodyPr>
          <a:lstStyle/>
          <a:p>
            <a:pPr algn="ctr">
              <a:lnSpc>
                <a:spcPts val="4060"/>
              </a:lnSpc>
            </a:pPr>
            <a:r>
              <a:rPr lang="en-US" b="true" sz="2900">
                <a:solidFill>
                  <a:srgbClr val="F6F3F1"/>
                </a:solidFill>
                <a:latin typeface="Public Sans Bold"/>
                <a:ea typeface="Public Sans Bold"/>
                <a:cs typeface="Public Sans Bold"/>
                <a:sym typeface="Public Sans Bold"/>
              </a:rPr>
              <a:t>NEXT JS</a:t>
            </a:r>
          </a:p>
        </p:txBody>
      </p:sp>
      <p:sp>
        <p:nvSpPr>
          <p:cNvPr name="TextBox 13" id="13"/>
          <p:cNvSpPr txBox="true"/>
          <p:nvPr/>
        </p:nvSpPr>
        <p:spPr>
          <a:xfrm rot="0">
            <a:off x="4882060" y="5290327"/>
            <a:ext cx="1843428" cy="505424"/>
          </a:xfrm>
          <a:prstGeom prst="rect">
            <a:avLst/>
          </a:prstGeom>
        </p:spPr>
        <p:txBody>
          <a:bodyPr anchor="t" rtlCol="false" tIns="0" lIns="0" bIns="0" rIns="0">
            <a:spAutoFit/>
          </a:bodyPr>
          <a:lstStyle/>
          <a:p>
            <a:pPr algn="ctr">
              <a:lnSpc>
                <a:spcPts val="4060"/>
              </a:lnSpc>
            </a:pPr>
            <a:r>
              <a:rPr lang="en-US" b="true" sz="2900">
                <a:solidFill>
                  <a:srgbClr val="F6F3F1"/>
                </a:solidFill>
                <a:latin typeface="Public Sans Bold"/>
                <a:ea typeface="Public Sans Bold"/>
                <a:cs typeface="Public Sans Bold"/>
                <a:sym typeface="Public Sans Bold"/>
              </a:rPr>
              <a:t>PHP</a:t>
            </a:r>
          </a:p>
        </p:txBody>
      </p:sp>
      <p:sp>
        <p:nvSpPr>
          <p:cNvPr name="TextBox 14" id="14"/>
          <p:cNvSpPr txBox="true"/>
          <p:nvPr/>
        </p:nvSpPr>
        <p:spPr>
          <a:xfrm rot="0">
            <a:off x="8507053" y="8752876"/>
            <a:ext cx="2236926" cy="505424"/>
          </a:xfrm>
          <a:prstGeom prst="rect">
            <a:avLst/>
          </a:prstGeom>
        </p:spPr>
        <p:txBody>
          <a:bodyPr anchor="t" rtlCol="false" tIns="0" lIns="0" bIns="0" rIns="0">
            <a:spAutoFit/>
          </a:bodyPr>
          <a:lstStyle/>
          <a:p>
            <a:pPr algn="ctr">
              <a:lnSpc>
                <a:spcPts val="4060"/>
              </a:lnSpc>
            </a:pPr>
            <a:r>
              <a:rPr lang="en-US" b="true" sz="2900">
                <a:solidFill>
                  <a:srgbClr val="F6F3F1"/>
                </a:solidFill>
                <a:latin typeface="Public Sans Bold"/>
                <a:ea typeface="Public Sans Bold"/>
                <a:cs typeface="Public Sans Bold"/>
                <a:sym typeface="Public Sans Bold"/>
              </a:rPr>
              <a:t>TAILWIND</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1F1F37"/>
        </a:solidFill>
      </p:bgPr>
    </p:bg>
    <p:spTree>
      <p:nvGrpSpPr>
        <p:cNvPr id="1" name=""/>
        <p:cNvGrpSpPr/>
        <p:nvPr/>
      </p:nvGrpSpPr>
      <p:grpSpPr>
        <a:xfrm>
          <a:off x="0" y="0"/>
          <a:ext cx="0" cy="0"/>
          <a:chOff x="0" y="0"/>
          <a:chExt cx="0" cy="0"/>
        </a:xfrm>
      </p:grpSpPr>
      <p:sp>
        <p:nvSpPr>
          <p:cNvPr name="TextBox 2" id="2"/>
          <p:cNvSpPr txBox="true"/>
          <p:nvPr/>
        </p:nvSpPr>
        <p:spPr>
          <a:xfrm rot="0">
            <a:off x="1028700" y="952500"/>
            <a:ext cx="13349295" cy="533399"/>
          </a:xfrm>
          <a:prstGeom prst="rect">
            <a:avLst/>
          </a:prstGeom>
        </p:spPr>
        <p:txBody>
          <a:bodyPr anchor="t" rtlCol="false" tIns="0" lIns="0" bIns="0" rIns="0">
            <a:spAutoFit/>
          </a:bodyPr>
          <a:lstStyle/>
          <a:p>
            <a:pPr algn="just">
              <a:lnSpc>
                <a:spcPts val="4200"/>
              </a:lnSpc>
            </a:pPr>
            <a:r>
              <a:rPr lang="en-US" sz="3000" spc="300">
                <a:solidFill>
                  <a:srgbClr val="FFFFFF"/>
                </a:solidFill>
                <a:latin typeface="Public Sans Thin"/>
                <a:ea typeface="Public Sans Thin"/>
                <a:cs typeface="Public Sans Thin"/>
                <a:sym typeface="Public Sans Thin"/>
              </a:rPr>
              <a:t>CHOIX TECHNIQUES</a:t>
            </a:r>
          </a:p>
        </p:txBody>
      </p:sp>
      <p:sp>
        <p:nvSpPr>
          <p:cNvPr name="TextBox 3" id="3"/>
          <p:cNvSpPr txBox="true"/>
          <p:nvPr/>
        </p:nvSpPr>
        <p:spPr>
          <a:xfrm rot="0">
            <a:off x="1009650" y="1350350"/>
            <a:ext cx="13349295" cy="1179195"/>
          </a:xfrm>
          <a:prstGeom prst="rect">
            <a:avLst/>
          </a:prstGeom>
        </p:spPr>
        <p:txBody>
          <a:bodyPr anchor="t" rtlCol="false" tIns="0" lIns="0" bIns="0" rIns="0">
            <a:spAutoFit/>
          </a:bodyPr>
          <a:lstStyle/>
          <a:p>
            <a:pPr algn="just">
              <a:lnSpc>
                <a:spcPts val="7980"/>
              </a:lnSpc>
            </a:pPr>
            <a:r>
              <a:rPr lang="en-US" b="true" sz="5700">
                <a:solidFill>
                  <a:srgbClr val="F6F3F1"/>
                </a:solidFill>
                <a:latin typeface="Mont Bold"/>
                <a:ea typeface="Mont Bold"/>
                <a:cs typeface="Mont Bold"/>
                <a:sym typeface="Mont Bold"/>
              </a:rPr>
              <a:t>LOGICIELS DE DÉVELOPPEMENT</a:t>
            </a:r>
          </a:p>
        </p:txBody>
      </p:sp>
      <p:sp>
        <p:nvSpPr>
          <p:cNvPr name="Freeform 4" id="4"/>
          <p:cNvSpPr/>
          <p:nvPr/>
        </p:nvSpPr>
        <p:spPr>
          <a:xfrm flipH="false" flipV="false" rot="-4136206">
            <a:off x="2786937" y="-770048"/>
            <a:ext cx="23792232" cy="9635854"/>
          </a:xfrm>
          <a:custGeom>
            <a:avLst/>
            <a:gdLst/>
            <a:ahLst/>
            <a:cxnLst/>
            <a:rect r="r" b="b" t="t" l="l"/>
            <a:pathLst>
              <a:path h="9635854" w="23792232">
                <a:moveTo>
                  <a:pt x="0" y="0"/>
                </a:moveTo>
                <a:lnTo>
                  <a:pt x="23792232" y="0"/>
                </a:lnTo>
                <a:lnTo>
                  <a:pt x="23792232" y="9635854"/>
                </a:lnTo>
                <a:lnTo>
                  <a:pt x="0" y="9635854"/>
                </a:lnTo>
                <a:lnTo>
                  <a:pt x="0" y="0"/>
                </a:lnTo>
                <a:close/>
              </a:path>
            </a:pathLst>
          </a:custGeom>
          <a:blipFill>
            <a:blip r:embed="rId2"/>
            <a:stretch>
              <a:fillRect l="0" t="0" r="0" b="0"/>
            </a:stretch>
          </a:blipFill>
        </p:spPr>
      </p:sp>
      <p:sp>
        <p:nvSpPr>
          <p:cNvPr name="Freeform 5" id="5"/>
          <p:cNvSpPr/>
          <p:nvPr/>
        </p:nvSpPr>
        <p:spPr>
          <a:xfrm flipH="false" flipV="false" rot="0">
            <a:off x="1770622" y="3802931"/>
            <a:ext cx="1236700" cy="1236700"/>
          </a:xfrm>
          <a:custGeom>
            <a:avLst/>
            <a:gdLst/>
            <a:ahLst/>
            <a:cxnLst/>
            <a:rect r="r" b="b" t="t" l="l"/>
            <a:pathLst>
              <a:path h="1236700" w="1236700">
                <a:moveTo>
                  <a:pt x="0" y="0"/>
                </a:moveTo>
                <a:lnTo>
                  <a:pt x="1236700" y="0"/>
                </a:lnTo>
                <a:lnTo>
                  <a:pt x="1236700" y="1236700"/>
                </a:lnTo>
                <a:lnTo>
                  <a:pt x="0" y="12367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5518666" y="3699062"/>
            <a:ext cx="1444438" cy="1444438"/>
          </a:xfrm>
          <a:custGeom>
            <a:avLst/>
            <a:gdLst/>
            <a:ahLst/>
            <a:cxnLst/>
            <a:rect r="r" b="b" t="t" l="l"/>
            <a:pathLst>
              <a:path h="1444438" w="1444438">
                <a:moveTo>
                  <a:pt x="0" y="0"/>
                </a:moveTo>
                <a:lnTo>
                  <a:pt x="1444438" y="0"/>
                </a:lnTo>
                <a:lnTo>
                  <a:pt x="1444438" y="1444438"/>
                </a:lnTo>
                <a:lnTo>
                  <a:pt x="0" y="1444438"/>
                </a:lnTo>
                <a:lnTo>
                  <a:pt x="0" y="0"/>
                </a:lnTo>
                <a:close/>
              </a:path>
            </a:pathLst>
          </a:custGeom>
          <a:blipFill>
            <a:blip r:embed="rId5"/>
            <a:stretch>
              <a:fillRect l="0" t="0" r="0" b="0"/>
            </a:stretch>
          </a:blipFill>
        </p:spPr>
      </p:sp>
      <p:sp>
        <p:nvSpPr>
          <p:cNvPr name="Freeform 7" id="7"/>
          <p:cNvSpPr/>
          <p:nvPr/>
        </p:nvSpPr>
        <p:spPr>
          <a:xfrm flipH="false" flipV="false" rot="0">
            <a:off x="5559659" y="7421038"/>
            <a:ext cx="1403445" cy="1194503"/>
          </a:xfrm>
          <a:custGeom>
            <a:avLst/>
            <a:gdLst/>
            <a:ahLst/>
            <a:cxnLst/>
            <a:rect r="r" b="b" t="t" l="l"/>
            <a:pathLst>
              <a:path h="1194503" w="1403445">
                <a:moveTo>
                  <a:pt x="0" y="0"/>
                </a:moveTo>
                <a:lnTo>
                  <a:pt x="1403445" y="0"/>
                </a:lnTo>
                <a:lnTo>
                  <a:pt x="1403445" y="1194503"/>
                </a:lnTo>
                <a:lnTo>
                  <a:pt x="0" y="1194503"/>
                </a:lnTo>
                <a:lnTo>
                  <a:pt x="0" y="0"/>
                </a:lnTo>
                <a:close/>
              </a:path>
            </a:pathLst>
          </a:custGeom>
          <a:blipFill>
            <a:blip r:embed="rId6"/>
            <a:stretch>
              <a:fillRect l="-46095" t="-10432" r="-46788" b="-10432"/>
            </a:stretch>
          </a:blipFill>
        </p:spPr>
      </p:sp>
      <p:sp>
        <p:nvSpPr>
          <p:cNvPr name="Freeform 8" id="8"/>
          <p:cNvSpPr/>
          <p:nvPr/>
        </p:nvSpPr>
        <p:spPr>
          <a:xfrm flipH="false" flipV="false" rot="0">
            <a:off x="1621206" y="7152320"/>
            <a:ext cx="1535533" cy="1463221"/>
          </a:xfrm>
          <a:custGeom>
            <a:avLst/>
            <a:gdLst/>
            <a:ahLst/>
            <a:cxnLst/>
            <a:rect r="r" b="b" t="t" l="l"/>
            <a:pathLst>
              <a:path h="1463221" w="1535533">
                <a:moveTo>
                  <a:pt x="0" y="0"/>
                </a:moveTo>
                <a:lnTo>
                  <a:pt x="1535532" y="0"/>
                </a:lnTo>
                <a:lnTo>
                  <a:pt x="1535532" y="1463221"/>
                </a:lnTo>
                <a:lnTo>
                  <a:pt x="0" y="1463221"/>
                </a:lnTo>
                <a:lnTo>
                  <a:pt x="0" y="0"/>
                </a:lnTo>
                <a:close/>
              </a:path>
            </a:pathLst>
          </a:custGeom>
          <a:blipFill>
            <a:blip r:embed="rId7"/>
            <a:stretch>
              <a:fillRect l="-938" t="0" r="-938" b="0"/>
            </a:stretch>
          </a:blipFill>
        </p:spPr>
      </p:sp>
      <p:sp>
        <p:nvSpPr>
          <p:cNvPr name="TextBox 9" id="9"/>
          <p:cNvSpPr txBox="true"/>
          <p:nvPr/>
        </p:nvSpPr>
        <p:spPr>
          <a:xfrm rot="0">
            <a:off x="1487755" y="5290327"/>
            <a:ext cx="1843428" cy="505424"/>
          </a:xfrm>
          <a:prstGeom prst="rect">
            <a:avLst/>
          </a:prstGeom>
        </p:spPr>
        <p:txBody>
          <a:bodyPr anchor="t" rtlCol="false" tIns="0" lIns="0" bIns="0" rIns="0">
            <a:spAutoFit/>
          </a:bodyPr>
          <a:lstStyle/>
          <a:p>
            <a:pPr algn="ctr">
              <a:lnSpc>
                <a:spcPts val="4060"/>
              </a:lnSpc>
            </a:pPr>
            <a:r>
              <a:rPr lang="en-US" b="true" sz="2900">
                <a:solidFill>
                  <a:srgbClr val="F6F3F1"/>
                </a:solidFill>
                <a:latin typeface="Public Sans Bold"/>
                <a:ea typeface="Public Sans Bold"/>
                <a:cs typeface="Public Sans Bold"/>
                <a:sym typeface="Public Sans Bold"/>
              </a:rPr>
              <a:t>VS CODE</a:t>
            </a:r>
          </a:p>
        </p:txBody>
      </p:sp>
      <p:sp>
        <p:nvSpPr>
          <p:cNvPr name="TextBox 10" id="10"/>
          <p:cNvSpPr txBox="true"/>
          <p:nvPr/>
        </p:nvSpPr>
        <p:spPr>
          <a:xfrm rot="0">
            <a:off x="1028700" y="8743585"/>
            <a:ext cx="2720544" cy="505424"/>
          </a:xfrm>
          <a:prstGeom prst="rect">
            <a:avLst/>
          </a:prstGeom>
        </p:spPr>
        <p:txBody>
          <a:bodyPr anchor="t" rtlCol="false" tIns="0" lIns="0" bIns="0" rIns="0">
            <a:spAutoFit/>
          </a:bodyPr>
          <a:lstStyle/>
          <a:p>
            <a:pPr algn="ctr">
              <a:lnSpc>
                <a:spcPts val="4060"/>
              </a:lnSpc>
            </a:pPr>
            <a:r>
              <a:rPr lang="en-US" b="true" sz="2900">
                <a:solidFill>
                  <a:srgbClr val="F6F3F1"/>
                </a:solidFill>
                <a:latin typeface="Public Sans Bold"/>
                <a:ea typeface="Public Sans Bold"/>
                <a:cs typeface="Public Sans Bold"/>
                <a:sym typeface="Public Sans Bold"/>
              </a:rPr>
              <a:t>PHPMYADMIN</a:t>
            </a:r>
          </a:p>
        </p:txBody>
      </p:sp>
      <p:sp>
        <p:nvSpPr>
          <p:cNvPr name="TextBox 11" id="11"/>
          <p:cNvSpPr txBox="true"/>
          <p:nvPr/>
        </p:nvSpPr>
        <p:spPr>
          <a:xfrm rot="0">
            <a:off x="5339668" y="5290327"/>
            <a:ext cx="1843428" cy="505424"/>
          </a:xfrm>
          <a:prstGeom prst="rect">
            <a:avLst/>
          </a:prstGeom>
        </p:spPr>
        <p:txBody>
          <a:bodyPr anchor="t" rtlCol="false" tIns="0" lIns="0" bIns="0" rIns="0">
            <a:spAutoFit/>
          </a:bodyPr>
          <a:lstStyle/>
          <a:p>
            <a:pPr algn="ctr">
              <a:lnSpc>
                <a:spcPts val="4060"/>
              </a:lnSpc>
            </a:pPr>
            <a:r>
              <a:rPr lang="en-US" b="true" sz="2900">
                <a:solidFill>
                  <a:srgbClr val="F6F3F1"/>
                </a:solidFill>
                <a:latin typeface="Public Sans Bold"/>
                <a:ea typeface="Public Sans Bold"/>
                <a:cs typeface="Public Sans Bold"/>
                <a:sym typeface="Public Sans Bold"/>
              </a:rPr>
              <a:t>STARUML</a:t>
            </a:r>
          </a:p>
        </p:txBody>
      </p:sp>
      <p:sp>
        <p:nvSpPr>
          <p:cNvPr name="TextBox 12" id="12"/>
          <p:cNvSpPr txBox="true"/>
          <p:nvPr/>
        </p:nvSpPr>
        <p:spPr>
          <a:xfrm rot="0">
            <a:off x="5021151" y="8743585"/>
            <a:ext cx="2439467" cy="505424"/>
          </a:xfrm>
          <a:prstGeom prst="rect">
            <a:avLst/>
          </a:prstGeom>
        </p:spPr>
        <p:txBody>
          <a:bodyPr anchor="t" rtlCol="false" tIns="0" lIns="0" bIns="0" rIns="0">
            <a:spAutoFit/>
          </a:bodyPr>
          <a:lstStyle/>
          <a:p>
            <a:pPr algn="ctr">
              <a:lnSpc>
                <a:spcPts val="4060"/>
              </a:lnSpc>
            </a:pPr>
            <a:r>
              <a:rPr lang="en-US" b="true" sz="2900">
                <a:solidFill>
                  <a:srgbClr val="F6F3F1"/>
                </a:solidFill>
                <a:latin typeface="Public Sans Bold"/>
                <a:ea typeface="Public Sans Bold"/>
                <a:cs typeface="Public Sans Bold"/>
                <a:sym typeface="Public Sans Bold"/>
              </a:rPr>
              <a:t>XAMPP</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1F1F37"/>
        </a:solidFill>
      </p:bgPr>
    </p:bg>
    <p:spTree>
      <p:nvGrpSpPr>
        <p:cNvPr id="1" name=""/>
        <p:cNvGrpSpPr/>
        <p:nvPr/>
      </p:nvGrpSpPr>
      <p:grpSpPr>
        <a:xfrm>
          <a:off x="0" y="0"/>
          <a:ext cx="0" cy="0"/>
          <a:chOff x="0" y="0"/>
          <a:chExt cx="0" cy="0"/>
        </a:xfrm>
      </p:grpSpPr>
      <p:sp>
        <p:nvSpPr>
          <p:cNvPr name="Freeform 2" id="2"/>
          <p:cNvSpPr/>
          <p:nvPr/>
        </p:nvSpPr>
        <p:spPr>
          <a:xfrm flipH="false" flipV="false" rot="0">
            <a:off x="-197349" y="-1242119"/>
            <a:ext cx="19873539" cy="6036588"/>
          </a:xfrm>
          <a:custGeom>
            <a:avLst/>
            <a:gdLst/>
            <a:ahLst/>
            <a:cxnLst/>
            <a:rect r="r" b="b" t="t" l="l"/>
            <a:pathLst>
              <a:path h="6036588" w="19873539">
                <a:moveTo>
                  <a:pt x="0" y="0"/>
                </a:moveTo>
                <a:lnTo>
                  <a:pt x="19873539" y="0"/>
                </a:lnTo>
                <a:lnTo>
                  <a:pt x="19873539" y="6036588"/>
                </a:lnTo>
                <a:lnTo>
                  <a:pt x="0" y="6036588"/>
                </a:lnTo>
                <a:lnTo>
                  <a:pt x="0" y="0"/>
                </a:lnTo>
                <a:close/>
              </a:path>
            </a:pathLst>
          </a:custGeom>
          <a:blipFill>
            <a:blip r:embed="rId2"/>
            <a:stretch>
              <a:fillRect l="0" t="0" r="0" b="0"/>
            </a:stretch>
          </a:blipFill>
        </p:spPr>
      </p:sp>
      <p:sp>
        <p:nvSpPr>
          <p:cNvPr name="TextBox 3" id="3"/>
          <p:cNvSpPr txBox="true"/>
          <p:nvPr/>
        </p:nvSpPr>
        <p:spPr>
          <a:xfrm rot="0">
            <a:off x="3329962" y="2869398"/>
            <a:ext cx="11628077" cy="1994535"/>
          </a:xfrm>
          <a:prstGeom prst="rect">
            <a:avLst/>
          </a:prstGeom>
        </p:spPr>
        <p:txBody>
          <a:bodyPr anchor="t" rtlCol="false" tIns="0" lIns="0" bIns="0" rIns="0">
            <a:spAutoFit/>
          </a:bodyPr>
          <a:lstStyle/>
          <a:p>
            <a:pPr algn="ctr">
              <a:lnSpc>
                <a:spcPts val="13439"/>
              </a:lnSpc>
            </a:pPr>
            <a:r>
              <a:rPr lang="en-US" b="true" sz="9600">
                <a:solidFill>
                  <a:srgbClr val="F6F3F1"/>
                </a:solidFill>
                <a:latin typeface="Mont Bold"/>
                <a:ea typeface="Mont Bold"/>
                <a:cs typeface="Mont Bold"/>
                <a:sym typeface="Mont Bold"/>
              </a:rPr>
              <a:t>RÉALISATION</a:t>
            </a:r>
          </a:p>
        </p:txBody>
      </p:sp>
      <p:sp>
        <p:nvSpPr>
          <p:cNvPr name="AutoShape 4" id="4"/>
          <p:cNvSpPr/>
          <p:nvPr/>
        </p:nvSpPr>
        <p:spPr>
          <a:xfrm>
            <a:off x="14" y="5676273"/>
            <a:ext cx="8105371" cy="169254"/>
          </a:xfrm>
          <a:prstGeom prst="line">
            <a:avLst/>
          </a:prstGeom>
          <a:ln cap="flat" w="9525">
            <a:solidFill>
              <a:srgbClr val="F6F3F1"/>
            </a:solidFill>
            <a:prstDash val="solid"/>
            <a:headEnd type="none" len="sm" w="sm"/>
            <a:tailEnd type="none" len="sm" w="sm"/>
          </a:ln>
        </p:spPr>
      </p:sp>
      <p:sp>
        <p:nvSpPr>
          <p:cNvPr name="Freeform 5" id="5"/>
          <p:cNvSpPr/>
          <p:nvPr/>
        </p:nvSpPr>
        <p:spPr>
          <a:xfrm flipH="false" flipV="false" rot="0">
            <a:off x="1028700" y="5544608"/>
            <a:ext cx="272856" cy="272856"/>
          </a:xfrm>
          <a:custGeom>
            <a:avLst/>
            <a:gdLst/>
            <a:ahLst/>
            <a:cxnLst/>
            <a:rect r="r" b="b" t="t" l="l"/>
            <a:pathLst>
              <a:path h="272856" w="272856">
                <a:moveTo>
                  <a:pt x="0" y="0"/>
                </a:moveTo>
                <a:lnTo>
                  <a:pt x="272856" y="0"/>
                </a:lnTo>
                <a:lnTo>
                  <a:pt x="272856" y="272855"/>
                </a:lnTo>
                <a:lnTo>
                  <a:pt x="0" y="27285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6" id="6"/>
          <p:cNvSpPr txBox="true"/>
          <p:nvPr/>
        </p:nvSpPr>
        <p:spPr>
          <a:xfrm rot="0">
            <a:off x="1033428" y="6333633"/>
            <a:ext cx="2963373" cy="701785"/>
          </a:xfrm>
          <a:prstGeom prst="rect">
            <a:avLst/>
          </a:prstGeom>
        </p:spPr>
        <p:txBody>
          <a:bodyPr anchor="t" rtlCol="false" tIns="0" lIns="0" bIns="0" rIns="0">
            <a:spAutoFit/>
          </a:bodyPr>
          <a:lstStyle/>
          <a:p>
            <a:pPr algn="l">
              <a:lnSpc>
                <a:spcPts val="2793"/>
              </a:lnSpc>
            </a:pPr>
            <a:r>
              <a:rPr lang="en-US" sz="1995" b="true">
                <a:solidFill>
                  <a:srgbClr val="F6F3F1"/>
                </a:solidFill>
                <a:latin typeface="Public Sans Bold"/>
                <a:ea typeface="Public Sans Bold"/>
                <a:cs typeface="Public Sans Bold"/>
                <a:sym typeface="Public Sans Bold"/>
              </a:rPr>
              <a:t>Page </a:t>
            </a:r>
          </a:p>
          <a:p>
            <a:pPr algn="l">
              <a:lnSpc>
                <a:spcPts val="2793"/>
              </a:lnSpc>
            </a:pPr>
            <a:r>
              <a:rPr lang="en-US" sz="1995" b="true">
                <a:solidFill>
                  <a:srgbClr val="F6F3F1"/>
                </a:solidFill>
                <a:latin typeface="Public Sans Bold"/>
                <a:ea typeface="Public Sans Bold"/>
                <a:cs typeface="Public Sans Bold"/>
                <a:sym typeface="Public Sans Bold"/>
              </a:rPr>
              <a:t>d’authentification</a:t>
            </a:r>
          </a:p>
        </p:txBody>
      </p:sp>
      <p:sp>
        <p:nvSpPr>
          <p:cNvPr name="TextBox 7" id="7"/>
          <p:cNvSpPr txBox="true"/>
          <p:nvPr/>
        </p:nvSpPr>
        <p:spPr>
          <a:xfrm rot="0">
            <a:off x="4349052" y="6333633"/>
            <a:ext cx="2963373" cy="701785"/>
          </a:xfrm>
          <a:prstGeom prst="rect">
            <a:avLst/>
          </a:prstGeom>
        </p:spPr>
        <p:txBody>
          <a:bodyPr anchor="t" rtlCol="false" tIns="0" lIns="0" bIns="0" rIns="0">
            <a:spAutoFit/>
          </a:bodyPr>
          <a:lstStyle/>
          <a:p>
            <a:pPr algn="l">
              <a:lnSpc>
                <a:spcPts val="2793"/>
              </a:lnSpc>
            </a:pPr>
            <a:r>
              <a:rPr lang="en-US" sz="1995" b="true">
                <a:solidFill>
                  <a:srgbClr val="F6F3F1"/>
                </a:solidFill>
                <a:latin typeface="Public Sans Bold"/>
                <a:ea typeface="Public Sans Bold"/>
                <a:cs typeface="Public Sans Bold"/>
                <a:sym typeface="Public Sans Bold"/>
              </a:rPr>
              <a:t>Espace </a:t>
            </a:r>
          </a:p>
          <a:p>
            <a:pPr algn="l">
              <a:lnSpc>
                <a:spcPts val="2793"/>
              </a:lnSpc>
            </a:pPr>
            <a:r>
              <a:rPr lang="en-US" sz="1995" b="true">
                <a:solidFill>
                  <a:srgbClr val="F6F3F1"/>
                </a:solidFill>
                <a:latin typeface="Public Sans Bold"/>
                <a:ea typeface="Public Sans Bold"/>
                <a:cs typeface="Public Sans Bold"/>
                <a:sym typeface="Public Sans Bold"/>
              </a:rPr>
              <a:t>d’administrateur</a:t>
            </a:r>
          </a:p>
        </p:txBody>
      </p:sp>
      <p:sp>
        <p:nvSpPr>
          <p:cNvPr name="TextBox 8" id="8"/>
          <p:cNvSpPr txBox="true"/>
          <p:nvPr/>
        </p:nvSpPr>
        <p:spPr>
          <a:xfrm rot="0">
            <a:off x="7664677" y="6333633"/>
            <a:ext cx="2963373" cy="701785"/>
          </a:xfrm>
          <a:prstGeom prst="rect">
            <a:avLst/>
          </a:prstGeom>
        </p:spPr>
        <p:txBody>
          <a:bodyPr anchor="t" rtlCol="false" tIns="0" lIns="0" bIns="0" rIns="0">
            <a:spAutoFit/>
          </a:bodyPr>
          <a:lstStyle/>
          <a:p>
            <a:pPr algn="l">
              <a:lnSpc>
                <a:spcPts val="2793"/>
              </a:lnSpc>
            </a:pPr>
            <a:r>
              <a:rPr lang="en-US" sz="1995" b="true">
                <a:solidFill>
                  <a:srgbClr val="F6F3F1"/>
                </a:solidFill>
                <a:latin typeface="Public Sans Bold"/>
                <a:ea typeface="Public Sans Bold"/>
                <a:cs typeface="Public Sans Bold"/>
                <a:sym typeface="Public Sans Bold"/>
              </a:rPr>
              <a:t>Espace </a:t>
            </a:r>
          </a:p>
          <a:p>
            <a:pPr algn="l">
              <a:lnSpc>
                <a:spcPts val="2793"/>
              </a:lnSpc>
            </a:pPr>
            <a:r>
              <a:rPr lang="en-US" sz="1995" b="true">
                <a:solidFill>
                  <a:srgbClr val="F6F3F1"/>
                </a:solidFill>
                <a:latin typeface="Public Sans Bold"/>
                <a:ea typeface="Public Sans Bold"/>
                <a:cs typeface="Public Sans Bold"/>
                <a:sym typeface="Public Sans Bold"/>
              </a:rPr>
              <a:t>du magasinier</a:t>
            </a:r>
          </a:p>
        </p:txBody>
      </p:sp>
      <p:sp>
        <p:nvSpPr>
          <p:cNvPr name="Freeform 9" id="9"/>
          <p:cNvSpPr/>
          <p:nvPr/>
        </p:nvSpPr>
        <p:spPr>
          <a:xfrm flipH="false" flipV="false" rot="0">
            <a:off x="4344325" y="5544608"/>
            <a:ext cx="272856" cy="272856"/>
          </a:xfrm>
          <a:custGeom>
            <a:avLst/>
            <a:gdLst/>
            <a:ahLst/>
            <a:cxnLst/>
            <a:rect r="r" b="b" t="t" l="l"/>
            <a:pathLst>
              <a:path h="272856" w="272856">
                <a:moveTo>
                  <a:pt x="0" y="0"/>
                </a:moveTo>
                <a:lnTo>
                  <a:pt x="272856" y="0"/>
                </a:lnTo>
                <a:lnTo>
                  <a:pt x="272856" y="272855"/>
                </a:lnTo>
                <a:lnTo>
                  <a:pt x="0" y="27285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0" id="10"/>
          <p:cNvSpPr/>
          <p:nvPr/>
        </p:nvSpPr>
        <p:spPr>
          <a:xfrm flipH="false" flipV="false" rot="0">
            <a:off x="7659950" y="5544608"/>
            <a:ext cx="272856" cy="272856"/>
          </a:xfrm>
          <a:custGeom>
            <a:avLst/>
            <a:gdLst/>
            <a:ahLst/>
            <a:cxnLst/>
            <a:rect r="r" b="b" t="t" l="l"/>
            <a:pathLst>
              <a:path h="272856" w="272856">
                <a:moveTo>
                  <a:pt x="0" y="0"/>
                </a:moveTo>
                <a:lnTo>
                  <a:pt x="272856" y="0"/>
                </a:lnTo>
                <a:lnTo>
                  <a:pt x="272856" y="272855"/>
                </a:lnTo>
                <a:lnTo>
                  <a:pt x="0" y="27285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6F3F1"/>
        </a:solidFill>
      </p:bgPr>
    </p:bg>
    <p:spTree>
      <p:nvGrpSpPr>
        <p:cNvPr id="1" name=""/>
        <p:cNvGrpSpPr/>
        <p:nvPr/>
      </p:nvGrpSpPr>
      <p:grpSpPr>
        <a:xfrm>
          <a:off x="0" y="0"/>
          <a:ext cx="0" cy="0"/>
          <a:chOff x="0" y="0"/>
          <a:chExt cx="0" cy="0"/>
        </a:xfrm>
      </p:grpSpPr>
      <p:sp>
        <p:nvSpPr>
          <p:cNvPr name="Freeform 2" id="2"/>
          <p:cNvSpPr/>
          <p:nvPr/>
        </p:nvSpPr>
        <p:spPr>
          <a:xfrm flipH="false" flipV="false" rot="2481804">
            <a:off x="11131898" y="-1369302"/>
            <a:ext cx="11841987" cy="4796005"/>
          </a:xfrm>
          <a:custGeom>
            <a:avLst/>
            <a:gdLst/>
            <a:ahLst/>
            <a:cxnLst/>
            <a:rect r="r" b="b" t="t" l="l"/>
            <a:pathLst>
              <a:path h="4796005" w="11841987">
                <a:moveTo>
                  <a:pt x="0" y="0"/>
                </a:moveTo>
                <a:lnTo>
                  <a:pt x="11841987" y="0"/>
                </a:lnTo>
                <a:lnTo>
                  <a:pt x="11841987" y="4796004"/>
                </a:lnTo>
                <a:lnTo>
                  <a:pt x="0" y="4796004"/>
                </a:lnTo>
                <a:lnTo>
                  <a:pt x="0" y="0"/>
                </a:lnTo>
                <a:close/>
              </a:path>
            </a:pathLst>
          </a:custGeom>
          <a:blipFill>
            <a:blip r:embed="rId2"/>
            <a:stretch>
              <a:fillRect l="0" t="0" r="0" b="0"/>
            </a:stretch>
          </a:blipFill>
        </p:spPr>
      </p:sp>
      <p:sp>
        <p:nvSpPr>
          <p:cNvPr name="Freeform 3" id="3"/>
          <p:cNvSpPr/>
          <p:nvPr/>
        </p:nvSpPr>
        <p:spPr>
          <a:xfrm flipH="false" flipV="false" rot="3638173">
            <a:off x="-3815959" y="9947342"/>
            <a:ext cx="11304548" cy="3221796"/>
          </a:xfrm>
          <a:custGeom>
            <a:avLst/>
            <a:gdLst/>
            <a:ahLst/>
            <a:cxnLst/>
            <a:rect r="r" b="b" t="t" l="l"/>
            <a:pathLst>
              <a:path h="3221796" w="11304548">
                <a:moveTo>
                  <a:pt x="0" y="0"/>
                </a:moveTo>
                <a:lnTo>
                  <a:pt x="11304547" y="0"/>
                </a:lnTo>
                <a:lnTo>
                  <a:pt x="11304547" y="3221796"/>
                </a:lnTo>
                <a:lnTo>
                  <a:pt x="0" y="3221796"/>
                </a:lnTo>
                <a:lnTo>
                  <a:pt x="0" y="0"/>
                </a:lnTo>
                <a:close/>
              </a:path>
            </a:pathLst>
          </a:custGeom>
          <a:blipFill>
            <a:blip r:embed="rId3"/>
            <a:stretch>
              <a:fillRect l="0" t="0" r="0" b="0"/>
            </a:stretch>
          </a:blipFill>
        </p:spPr>
      </p:sp>
      <p:grpSp>
        <p:nvGrpSpPr>
          <p:cNvPr name="Group 4" id="4"/>
          <p:cNvGrpSpPr>
            <a:grpSpLocks noChangeAspect="true"/>
          </p:cNvGrpSpPr>
          <p:nvPr/>
        </p:nvGrpSpPr>
        <p:grpSpPr>
          <a:xfrm rot="0">
            <a:off x="4563772" y="2932151"/>
            <a:ext cx="9160455" cy="7354849"/>
            <a:chOff x="0" y="0"/>
            <a:chExt cx="7467600" cy="5995670"/>
          </a:xfrm>
        </p:grpSpPr>
        <p:sp>
          <p:nvSpPr>
            <p:cNvPr name="Freeform 5" id="5"/>
            <p:cNvSpPr/>
            <p:nvPr/>
          </p:nvSpPr>
          <p:spPr>
            <a:xfrm flipH="false" flipV="false" rot="0">
              <a:off x="0" y="0"/>
              <a:ext cx="7467600" cy="4513580"/>
            </a:xfrm>
            <a:custGeom>
              <a:avLst/>
              <a:gdLst/>
              <a:ahLst/>
              <a:cxnLst/>
              <a:rect r="r" b="b" t="t" l="l"/>
              <a:pathLst>
                <a:path h="4513580" w="7467600">
                  <a:moveTo>
                    <a:pt x="7127240" y="0"/>
                  </a:moveTo>
                  <a:lnTo>
                    <a:pt x="340360" y="0"/>
                  </a:lnTo>
                  <a:cubicBezTo>
                    <a:pt x="152400" y="0"/>
                    <a:pt x="0" y="152400"/>
                    <a:pt x="0" y="340360"/>
                  </a:cubicBezTo>
                  <a:lnTo>
                    <a:pt x="0" y="4513580"/>
                  </a:lnTo>
                  <a:lnTo>
                    <a:pt x="7467600" y="4513580"/>
                  </a:lnTo>
                  <a:lnTo>
                    <a:pt x="7467600" y="340360"/>
                  </a:lnTo>
                  <a:cubicBezTo>
                    <a:pt x="7467600" y="152400"/>
                    <a:pt x="7315200" y="0"/>
                    <a:pt x="7127240" y="0"/>
                  </a:cubicBezTo>
                  <a:close/>
                  <a:moveTo>
                    <a:pt x="7142480" y="4188460"/>
                  </a:moveTo>
                  <a:lnTo>
                    <a:pt x="314961" y="4188460"/>
                  </a:lnTo>
                  <a:lnTo>
                    <a:pt x="314961" y="353060"/>
                  </a:lnTo>
                  <a:lnTo>
                    <a:pt x="7142480" y="353060"/>
                  </a:lnTo>
                  <a:lnTo>
                    <a:pt x="7142480" y="4188460"/>
                  </a:lnTo>
                  <a:close/>
                </a:path>
              </a:pathLst>
            </a:custGeom>
            <a:solidFill>
              <a:srgbClr val="000000"/>
            </a:solidFill>
          </p:spPr>
        </p:sp>
        <p:sp>
          <p:nvSpPr>
            <p:cNvPr name="Freeform 6" id="6"/>
            <p:cNvSpPr/>
            <p:nvPr/>
          </p:nvSpPr>
          <p:spPr>
            <a:xfrm flipH="false" flipV="false" rot="0">
              <a:off x="0" y="4514850"/>
              <a:ext cx="7467600" cy="695960"/>
            </a:xfrm>
            <a:custGeom>
              <a:avLst/>
              <a:gdLst/>
              <a:ahLst/>
              <a:cxnLst/>
              <a:rect r="r" b="b" t="t" l="l"/>
              <a:pathLst>
                <a:path h="695960" w="7467600">
                  <a:moveTo>
                    <a:pt x="0" y="355600"/>
                  </a:moveTo>
                  <a:cubicBezTo>
                    <a:pt x="0" y="543560"/>
                    <a:pt x="152400" y="695960"/>
                    <a:pt x="340360" y="695960"/>
                  </a:cubicBezTo>
                  <a:lnTo>
                    <a:pt x="7127240" y="695960"/>
                  </a:lnTo>
                  <a:cubicBezTo>
                    <a:pt x="7315200" y="695960"/>
                    <a:pt x="7467600" y="543560"/>
                    <a:pt x="7467600" y="355600"/>
                  </a:cubicBezTo>
                  <a:lnTo>
                    <a:pt x="7467600" y="0"/>
                  </a:lnTo>
                  <a:lnTo>
                    <a:pt x="0" y="0"/>
                  </a:lnTo>
                  <a:lnTo>
                    <a:pt x="0" y="355600"/>
                  </a:lnTo>
                  <a:close/>
                </a:path>
              </a:pathLst>
            </a:custGeom>
            <a:solidFill>
              <a:srgbClr val="E9E9E9"/>
            </a:solidFill>
          </p:spPr>
        </p:sp>
        <p:sp>
          <p:nvSpPr>
            <p:cNvPr name="Freeform 7" id="7"/>
            <p:cNvSpPr/>
            <p:nvPr/>
          </p:nvSpPr>
          <p:spPr>
            <a:xfrm flipH="false" flipV="false" rot="0">
              <a:off x="2429510" y="5210810"/>
              <a:ext cx="2606040" cy="791210"/>
            </a:xfrm>
            <a:custGeom>
              <a:avLst/>
              <a:gdLst/>
              <a:ahLst/>
              <a:cxnLst/>
              <a:rect r="r" b="b" t="t" l="l"/>
              <a:pathLst>
                <a:path h="791210" w="2606040">
                  <a:moveTo>
                    <a:pt x="1258570" y="0"/>
                  </a:moveTo>
                  <a:lnTo>
                    <a:pt x="453390" y="0"/>
                  </a:lnTo>
                  <a:cubicBezTo>
                    <a:pt x="453390" y="0"/>
                    <a:pt x="429260" y="370840"/>
                    <a:pt x="403860" y="525780"/>
                  </a:cubicBezTo>
                  <a:cubicBezTo>
                    <a:pt x="359410" y="791210"/>
                    <a:pt x="87630" y="706120"/>
                    <a:pt x="10160" y="762000"/>
                  </a:cubicBezTo>
                  <a:cubicBezTo>
                    <a:pt x="0" y="769620"/>
                    <a:pt x="5080" y="786130"/>
                    <a:pt x="17780" y="786130"/>
                  </a:cubicBezTo>
                  <a:lnTo>
                    <a:pt x="2588260" y="786130"/>
                  </a:lnTo>
                  <a:cubicBezTo>
                    <a:pt x="2600960" y="786130"/>
                    <a:pt x="2606040" y="769620"/>
                    <a:pt x="2595880" y="762000"/>
                  </a:cubicBezTo>
                  <a:cubicBezTo>
                    <a:pt x="2518410" y="706120"/>
                    <a:pt x="2246630" y="791210"/>
                    <a:pt x="2202180" y="525780"/>
                  </a:cubicBezTo>
                  <a:cubicBezTo>
                    <a:pt x="2176780" y="370840"/>
                    <a:pt x="2152650" y="0"/>
                    <a:pt x="2152650" y="0"/>
                  </a:cubicBezTo>
                  <a:lnTo>
                    <a:pt x="1258570" y="0"/>
                  </a:lnTo>
                  <a:close/>
                </a:path>
              </a:pathLst>
            </a:custGeom>
            <a:solidFill>
              <a:srgbClr val="BBBBBB"/>
            </a:solidFill>
          </p:spPr>
        </p:sp>
        <p:sp>
          <p:nvSpPr>
            <p:cNvPr name="Freeform 8" id="8"/>
            <p:cNvSpPr/>
            <p:nvPr/>
          </p:nvSpPr>
          <p:spPr>
            <a:xfrm flipH="false" flipV="false" rot="0">
              <a:off x="314960" y="353060"/>
              <a:ext cx="6827520" cy="3835400"/>
            </a:xfrm>
            <a:custGeom>
              <a:avLst/>
              <a:gdLst/>
              <a:ahLst/>
              <a:cxnLst/>
              <a:rect r="r" b="b" t="t" l="l"/>
              <a:pathLst>
                <a:path h="3835400" w="6827520">
                  <a:moveTo>
                    <a:pt x="0" y="0"/>
                  </a:moveTo>
                  <a:lnTo>
                    <a:pt x="6827520" y="0"/>
                  </a:lnTo>
                  <a:lnTo>
                    <a:pt x="6827520" y="3835400"/>
                  </a:lnTo>
                  <a:lnTo>
                    <a:pt x="0" y="3835400"/>
                  </a:lnTo>
                  <a:close/>
                </a:path>
              </a:pathLst>
            </a:custGeom>
            <a:blipFill>
              <a:blip r:embed="rId4"/>
              <a:stretch>
                <a:fillRect l="-10110" t="0" r="-10110" b="0"/>
              </a:stretch>
            </a:blipFill>
          </p:spPr>
        </p:sp>
      </p:grpSp>
      <p:sp>
        <p:nvSpPr>
          <p:cNvPr name="TextBox 9" id="9"/>
          <p:cNvSpPr txBox="true"/>
          <p:nvPr/>
        </p:nvSpPr>
        <p:spPr>
          <a:xfrm rot="0">
            <a:off x="2469352" y="952500"/>
            <a:ext cx="13349295" cy="533399"/>
          </a:xfrm>
          <a:prstGeom prst="rect">
            <a:avLst/>
          </a:prstGeom>
        </p:spPr>
        <p:txBody>
          <a:bodyPr anchor="t" rtlCol="false" tIns="0" lIns="0" bIns="0" rIns="0">
            <a:spAutoFit/>
          </a:bodyPr>
          <a:lstStyle/>
          <a:p>
            <a:pPr algn="ctr">
              <a:lnSpc>
                <a:spcPts val="4200"/>
              </a:lnSpc>
            </a:pPr>
            <a:r>
              <a:rPr lang="en-US" sz="3000" spc="300">
                <a:solidFill>
                  <a:srgbClr val="1F1F37"/>
                </a:solidFill>
                <a:latin typeface="Public Sans Thin"/>
                <a:ea typeface="Public Sans Thin"/>
                <a:cs typeface="Public Sans Thin"/>
                <a:sym typeface="Public Sans Thin"/>
              </a:rPr>
              <a:t>RÉALISATION</a:t>
            </a:r>
          </a:p>
        </p:txBody>
      </p:sp>
      <p:sp>
        <p:nvSpPr>
          <p:cNvPr name="TextBox 10" id="10"/>
          <p:cNvSpPr txBox="true"/>
          <p:nvPr/>
        </p:nvSpPr>
        <p:spPr>
          <a:xfrm rot="0">
            <a:off x="2469352" y="1426550"/>
            <a:ext cx="13349295" cy="841375"/>
          </a:xfrm>
          <a:prstGeom prst="rect">
            <a:avLst/>
          </a:prstGeom>
        </p:spPr>
        <p:txBody>
          <a:bodyPr anchor="t" rtlCol="false" tIns="0" lIns="0" bIns="0" rIns="0">
            <a:spAutoFit/>
          </a:bodyPr>
          <a:lstStyle/>
          <a:p>
            <a:pPr algn="ctr">
              <a:lnSpc>
                <a:spcPts val="5600"/>
              </a:lnSpc>
            </a:pPr>
            <a:r>
              <a:rPr lang="en-US" b="true" sz="4000">
                <a:solidFill>
                  <a:srgbClr val="1F1F37"/>
                </a:solidFill>
                <a:latin typeface="Mont Bold"/>
                <a:ea typeface="Mont Bold"/>
                <a:cs typeface="Mont Bold"/>
                <a:sym typeface="Mont Bold"/>
              </a:rPr>
              <a:t>PAGE</a:t>
            </a:r>
            <a:r>
              <a:rPr lang="en-US" sz="4000" b="true">
                <a:solidFill>
                  <a:srgbClr val="1F1F37"/>
                </a:solidFill>
                <a:latin typeface="Mont Bold"/>
                <a:ea typeface="Mont Bold"/>
                <a:cs typeface="Mont Bold"/>
                <a:sym typeface="Mont Bold"/>
              </a:rPr>
              <a:t> d’authentification</a:t>
            </a:r>
          </a:p>
        </p:txBody>
      </p:sp>
    </p:spTree>
  </p:cSld>
  <p:clrMapOvr>
    <a:masterClrMapping/>
  </p:clrMapOvr>
  <p:transition spd="fast">
    <p:cover dir="u"/>
  </p:transition>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F6F3F1"/>
        </a:solidFill>
      </p:bgPr>
    </p:bg>
    <p:spTree>
      <p:nvGrpSpPr>
        <p:cNvPr id="1" name=""/>
        <p:cNvGrpSpPr/>
        <p:nvPr/>
      </p:nvGrpSpPr>
      <p:grpSpPr>
        <a:xfrm>
          <a:off x="0" y="0"/>
          <a:ext cx="0" cy="0"/>
          <a:chOff x="0" y="0"/>
          <a:chExt cx="0" cy="0"/>
        </a:xfrm>
      </p:grpSpPr>
      <p:sp>
        <p:nvSpPr>
          <p:cNvPr name="Freeform 2" id="2"/>
          <p:cNvSpPr/>
          <p:nvPr/>
        </p:nvSpPr>
        <p:spPr>
          <a:xfrm flipH="false" flipV="false" rot="2481804">
            <a:off x="11131898" y="-1369302"/>
            <a:ext cx="11841987" cy="4796005"/>
          </a:xfrm>
          <a:custGeom>
            <a:avLst/>
            <a:gdLst/>
            <a:ahLst/>
            <a:cxnLst/>
            <a:rect r="r" b="b" t="t" l="l"/>
            <a:pathLst>
              <a:path h="4796005" w="11841987">
                <a:moveTo>
                  <a:pt x="0" y="0"/>
                </a:moveTo>
                <a:lnTo>
                  <a:pt x="11841987" y="0"/>
                </a:lnTo>
                <a:lnTo>
                  <a:pt x="11841987" y="4796004"/>
                </a:lnTo>
                <a:lnTo>
                  <a:pt x="0" y="4796004"/>
                </a:lnTo>
                <a:lnTo>
                  <a:pt x="0" y="0"/>
                </a:lnTo>
                <a:close/>
              </a:path>
            </a:pathLst>
          </a:custGeom>
          <a:blipFill>
            <a:blip r:embed="rId2"/>
            <a:stretch>
              <a:fillRect l="0" t="0" r="0" b="0"/>
            </a:stretch>
          </a:blipFill>
        </p:spPr>
      </p:sp>
      <p:sp>
        <p:nvSpPr>
          <p:cNvPr name="Freeform 3" id="3"/>
          <p:cNvSpPr/>
          <p:nvPr/>
        </p:nvSpPr>
        <p:spPr>
          <a:xfrm flipH="false" flipV="false" rot="3638173">
            <a:off x="-3815959" y="9947342"/>
            <a:ext cx="11304548" cy="3221796"/>
          </a:xfrm>
          <a:custGeom>
            <a:avLst/>
            <a:gdLst/>
            <a:ahLst/>
            <a:cxnLst/>
            <a:rect r="r" b="b" t="t" l="l"/>
            <a:pathLst>
              <a:path h="3221796" w="11304548">
                <a:moveTo>
                  <a:pt x="0" y="0"/>
                </a:moveTo>
                <a:lnTo>
                  <a:pt x="11304547" y="0"/>
                </a:lnTo>
                <a:lnTo>
                  <a:pt x="11304547" y="3221796"/>
                </a:lnTo>
                <a:lnTo>
                  <a:pt x="0" y="3221796"/>
                </a:lnTo>
                <a:lnTo>
                  <a:pt x="0" y="0"/>
                </a:lnTo>
                <a:close/>
              </a:path>
            </a:pathLst>
          </a:custGeom>
          <a:blipFill>
            <a:blip r:embed="rId3"/>
            <a:stretch>
              <a:fillRect l="0" t="0" r="0" b="0"/>
            </a:stretch>
          </a:blipFill>
        </p:spPr>
      </p:sp>
      <p:grpSp>
        <p:nvGrpSpPr>
          <p:cNvPr name="Group 4" id="4"/>
          <p:cNvGrpSpPr>
            <a:grpSpLocks noChangeAspect="true"/>
          </p:cNvGrpSpPr>
          <p:nvPr/>
        </p:nvGrpSpPr>
        <p:grpSpPr>
          <a:xfrm rot="0">
            <a:off x="4563772" y="2932151"/>
            <a:ext cx="9160455" cy="7354849"/>
            <a:chOff x="0" y="0"/>
            <a:chExt cx="7467600" cy="5995670"/>
          </a:xfrm>
        </p:grpSpPr>
        <p:sp>
          <p:nvSpPr>
            <p:cNvPr name="Freeform 5" id="5"/>
            <p:cNvSpPr/>
            <p:nvPr/>
          </p:nvSpPr>
          <p:spPr>
            <a:xfrm flipH="false" flipV="false" rot="0">
              <a:off x="0" y="0"/>
              <a:ext cx="7467600" cy="4513580"/>
            </a:xfrm>
            <a:custGeom>
              <a:avLst/>
              <a:gdLst/>
              <a:ahLst/>
              <a:cxnLst/>
              <a:rect r="r" b="b" t="t" l="l"/>
              <a:pathLst>
                <a:path h="4513580" w="7467600">
                  <a:moveTo>
                    <a:pt x="7127240" y="0"/>
                  </a:moveTo>
                  <a:lnTo>
                    <a:pt x="340360" y="0"/>
                  </a:lnTo>
                  <a:cubicBezTo>
                    <a:pt x="152400" y="0"/>
                    <a:pt x="0" y="152400"/>
                    <a:pt x="0" y="340360"/>
                  </a:cubicBezTo>
                  <a:lnTo>
                    <a:pt x="0" y="4513580"/>
                  </a:lnTo>
                  <a:lnTo>
                    <a:pt x="7467600" y="4513580"/>
                  </a:lnTo>
                  <a:lnTo>
                    <a:pt x="7467600" y="340360"/>
                  </a:lnTo>
                  <a:cubicBezTo>
                    <a:pt x="7467600" y="152400"/>
                    <a:pt x="7315200" y="0"/>
                    <a:pt x="7127240" y="0"/>
                  </a:cubicBezTo>
                  <a:close/>
                  <a:moveTo>
                    <a:pt x="7142480" y="4188460"/>
                  </a:moveTo>
                  <a:lnTo>
                    <a:pt x="314961" y="4188460"/>
                  </a:lnTo>
                  <a:lnTo>
                    <a:pt x="314961" y="353060"/>
                  </a:lnTo>
                  <a:lnTo>
                    <a:pt x="7142480" y="353060"/>
                  </a:lnTo>
                  <a:lnTo>
                    <a:pt x="7142480" y="4188460"/>
                  </a:lnTo>
                  <a:close/>
                </a:path>
              </a:pathLst>
            </a:custGeom>
            <a:solidFill>
              <a:srgbClr val="000000"/>
            </a:solidFill>
          </p:spPr>
        </p:sp>
        <p:sp>
          <p:nvSpPr>
            <p:cNvPr name="Freeform 6" id="6"/>
            <p:cNvSpPr/>
            <p:nvPr/>
          </p:nvSpPr>
          <p:spPr>
            <a:xfrm flipH="false" flipV="false" rot="0">
              <a:off x="0" y="4514850"/>
              <a:ext cx="7467600" cy="695960"/>
            </a:xfrm>
            <a:custGeom>
              <a:avLst/>
              <a:gdLst/>
              <a:ahLst/>
              <a:cxnLst/>
              <a:rect r="r" b="b" t="t" l="l"/>
              <a:pathLst>
                <a:path h="695960" w="7467600">
                  <a:moveTo>
                    <a:pt x="0" y="355600"/>
                  </a:moveTo>
                  <a:cubicBezTo>
                    <a:pt x="0" y="543560"/>
                    <a:pt x="152400" y="695960"/>
                    <a:pt x="340360" y="695960"/>
                  </a:cubicBezTo>
                  <a:lnTo>
                    <a:pt x="7127240" y="695960"/>
                  </a:lnTo>
                  <a:cubicBezTo>
                    <a:pt x="7315200" y="695960"/>
                    <a:pt x="7467600" y="543560"/>
                    <a:pt x="7467600" y="355600"/>
                  </a:cubicBezTo>
                  <a:lnTo>
                    <a:pt x="7467600" y="0"/>
                  </a:lnTo>
                  <a:lnTo>
                    <a:pt x="0" y="0"/>
                  </a:lnTo>
                  <a:lnTo>
                    <a:pt x="0" y="355600"/>
                  </a:lnTo>
                  <a:close/>
                </a:path>
              </a:pathLst>
            </a:custGeom>
            <a:solidFill>
              <a:srgbClr val="E9E9E9"/>
            </a:solidFill>
          </p:spPr>
        </p:sp>
        <p:sp>
          <p:nvSpPr>
            <p:cNvPr name="Freeform 7" id="7"/>
            <p:cNvSpPr/>
            <p:nvPr/>
          </p:nvSpPr>
          <p:spPr>
            <a:xfrm flipH="false" flipV="false" rot="0">
              <a:off x="2429510" y="5210810"/>
              <a:ext cx="2606040" cy="791210"/>
            </a:xfrm>
            <a:custGeom>
              <a:avLst/>
              <a:gdLst/>
              <a:ahLst/>
              <a:cxnLst/>
              <a:rect r="r" b="b" t="t" l="l"/>
              <a:pathLst>
                <a:path h="791210" w="2606040">
                  <a:moveTo>
                    <a:pt x="1258570" y="0"/>
                  </a:moveTo>
                  <a:lnTo>
                    <a:pt x="453390" y="0"/>
                  </a:lnTo>
                  <a:cubicBezTo>
                    <a:pt x="453390" y="0"/>
                    <a:pt x="429260" y="370840"/>
                    <a:pt x="403860" y="525780"/>
                  </a:cubicBezTo>
                  <a:cubicBezTo>
                    <a:pt x="359410" y="791210"/>
                    <a:pt x="87630" y="706120"/>
                    <a:pt x="10160" y="762000"/>
                  </a:cubicBezTo>
                  <a:cubicBezTo>
                    <a:pt x="0" y="769620"/>
                    <a:pt x="5080" y="786130"/>
                    <a:pt x="17780" y="786130"/>
                  </a:cubicBezTo>
                  <a:lnTo>
                    <a:pt x="2588260" y="786130"/>
                  </a:lnTo>
                  <a:cubicBezTo>
                    <a:pt x="2600960" y="786130"/>
                    <a:pt x="2606040" y="769620"/>
                    <a:pt x="2595880" y="762000"/>
                  </a:cubicBezTo>
                  <a:cubicBezTo>
                    <a:pt x="2518410" y="706120"/>
                    <a:pt x="2246630" y="791210"/>
                    <a:pt x="2202180" y="525780"/>
                  </a:cubicBezTo>
                  <a:cubicBezTo>
                    <a:pt x="2176780" y="370840"/>
                    <a:pt x="2152650" y="0"/>
                    <a:pt x="2152650" y="0"/>
                  </a:cubicBezTo>
                  <a:lnTo>
                    <a:pt x="1258570" y="0"/>
                  </a:lnTo>
                  <a:close/>
                </a:path>
              </a:pathLst>
            </a:custGeom>
            <a:solidFill>
              <a:srgbClr val="BBBBBB"/>
            </a:solidFill>
          </p:spPr>
        </p:sp>
        <p:sp>
          <p:nvSpPr>
            <p:cNvPr name="Freeform 8" id="8"/>
            <p:cNvSpPr/>
            <p:nvPr/>
          </p:nvSpPr>
          <p:spPr>
            <a:xfrm flipH="false" flipV="false" rot="0">
              <a:off x="314960" y="353060"/>
              <a:ext cx="6827520" cy="3835400"/>
            </a:xfrm>
            <a:custGeom>
              <a:avLst/>
              <a:gdLst/>
              <a:ahLst/>
              <a:cxnLst/>
              <a:rect r="r" b="b" t="t" l="l"/>
              <a:pathLst>
                <a:path h="3835400" w="6827520">
                  <a:moveTo>
                    <a:pt x="0" y="0"/>
                  </a:moveTo>
                  <a:lnTo>
                    <a:pt x="6827520" y="0"/>
                  </a:lnTo>
                  <a:lnTo>
                    <a:pt x="6827520" y="3835400"/>
                  </a:lnTo>
                  <a:lnTo>
                    <a:pt x="0" y="3835400"/>
                  </a:lnTo>
                  <a:close/>
                </a:path>
              </a:pathLst>
            </a:custGeom>
            <a:blipFill>
              <a:blip r:embed="rId4"/>
              <a:stretch>
                <a:fillRect l="0" t="-814" r="0" b="-814"/>
              </a:stretch>
            </a:blipFill>
          </p:spPr>
        </p:sp>
      </p:grpSp>
      <p:sp>
        <p:nvSpPr>
          <p:cNvPr name="TextBox 9" id="9"/>
          <p:cNvSpPr txBox="true"/>
          <p:nvPr/>
        </p:nvSpPr>
        <p:spPr>
          <a:xfrm rot="0">
            <a:off x="2469352" y="952500"/>
            <a:ext cx="13349295" cy="533399"/>
          </a:xfrm>
          <a:prstGeom prst="rect">
            <a:avLst/>
          </a:prstGeom>
        </p:spPr>
        <p:txBody>
          <a:bodyPr anchor="t" rtlCol="false" tIns="0" lIns="0" bIns="0" rIns="0">
            <a:spAutoFit/>
          </a:bodyPr>
          <a:lstStyle/>
          <a:p>
            <a:pPr algn="ctr">
              <a:lnSpc>
                <a:spcPts val="4200"/>
              </a:lnSpc>
            </a:pPr>
            <a:r>
              <a:rPr lang="en-US" sz="3000" spc="300">
                <a:solidFill>
                  <a:srgbClr val="1F1F37"/>
                </a:solidFill>
                <a:latin typeface="Public Sans Thin"/>
                <a:ea typeface="Public Sans Thin"/>
                <a:cs typeface="Public Sans Thin"/>
                <a:sym typeface="Public Sans Thin"/>
              </a:rPr>
              <a:t>RÉALISATION</a:t>
            </a:r>
          </a:p>
        </p:txBody>
      </p:sp>
      <p:sp>
        <p:nvSpPr>
          <p:cNvPr name="TextBox 10" id="10"/>
          <p:cNvSpPr txBox="true"/>
          <p:nvPr/>
        </p:nvSpPr>
        <p:spPr>
          <a:xfrm rot="0">
            <a:off x="2469352" y="1426550"/>
            <a:ext cx="13349295" cy="841375"/>
          </a:xfrm>
          <a:prstGeom prst="rect">
            <a:avLst/>
          </a:prstGeom>
        </p:spPr>
        <p:txBody>
          <a:bodyPr anchor="t" rtlCol="false" tIns="0" lIns="0" bIns="0" rIns="0">
            <a:spAutoFit/>
          </a:bodyPr>
          <a:lstStyle/>
          <a:p>
            <a:pPr algn="ctr">
              <a:lnSpc>
                <a:spcPts val="5600"/>
              </a:lnSpc>
            </a:pPr>
            <a:r>
              <a:rPr lang="en-US" b="true" sz="4000">
                <a:solidFill>
                  <a:srgbClr val="1F1F37"/>
                </a:solidFill>
                <a:latin typeface="Mont Bold"/>
                <a:ea typeface="Mont Bold"/>
                <a:cs typeface="Mont Bold"/>
                <a:sym typeface="Mont Bold"/>
              </a:rPr>
              <a:t>ESPACE D’ADMIN - TABLEAU DE BORD</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3404770">
            <a:off x="8409858" y="3218490"/>
            <a:ext cx="13320958" cy="5095266"/>
          </a:xfrm>
          <a:custGeom>
            <a:avLst/>
            <a:gdLst/>
            <a:ahLst/>
            <a:cxnLst/>
            <a:rect r="r" b="b" t="t" l="l"/>
            <a:pathLst>
              <a:path h="5095266" w="13320958">
                <a:moveTo>
                  <a:pt x="0" y="0"/>
                </a:moveTo>
                <a:lnTo>
                  <a:pt x="13320958" y="0"/>
                </a:lnTo>
                <a:lnTo>
                  <a:pt x="13320958" y="5095266"/>
                </a:lnTo>
                <a:lnTo>
                  <a:pt x="0" y="5095266"/>
                </a:lnTo>
                <a:lnTo>
                  <a:pt x="0" y="0"/>
                </a:lnTo>
                <a:close/>
              </a:path>
            </a:pathLst>
          </a:custGeom>
          <a:blipFill>
            <a:blip r:embed="rId3"/>
            <a:stretch>
              <a:fillRect l="0" t="0" r="0" b="0"/>
            </a:stretch>
          </a:blipFill>
        </p:spPr>
      </p:sp>
      <p:sp>
        <p:nvSpPr>
          <p:cNvPr name="Freeform 4" id="4"/>
          <p:cNvSpPr/>
          <p:nvPr/>
        </p:nvSpPr>
        <p:spPr>
          <a:xfrm flipH="true" flipV="false" rot="0">
            <a:off x="1143537" y="3272163"/>
            <a:ext cx="3417972" cy="102539"/>
          </a:xfrm>
          <a:custGeom>
            <a:avLst/>
            <a:gdLst/>
            <a:ahLst/>
            <a:cxnLst/>
            <a:rect r="r" b="b" t="t" l="l"/>
            <a:pathLst>
              <a:path h="102539" w="3417972">
                <a:moveTo>
                  <a:pt x="3417972" y="0"/>
                </a:moveTo>
                <a:lnTo>
                  <a:pt x="0" y="0"/>
                </a:lnTo>
                <a:lnTo>
                  <a:pt x="0" y="102540"/>
                </a:lnTo>
                <a:lnTo>
                  <a:pt x="3417972" y="102540"/>
                </a:lnTo>
                <a:lnTo>
                  <a:pt x="3417972"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1014681" y="1310697"/>
            <a:ext cx="11756933" cy="1375410"/>
          </a:xfrm>
          <a:prstGeom prst="rect">
            <a:avLst/>
          </a:prstGeom>
        </p:spPr>
        <p:txBody>
          <a:bodyPr anchor="t" rtlCol="false" tIns="0" lIns="0" bIns="0" rIns="0">
            <a:spAutoFit/>
          </a:bodyPr>
          <a:lstStyle/>
          <a:p>
            <a:pPr algn="l">
              <a:lnSpc>
                <a:spcPts val="9240"/>
              </a:lnSpc>
            </a:pPr>
            <a:r>
              <a:rPr lang="en-US" sz="6600" b="true">
                <a:solidFill>
                  <a:srgbClr val="F6F3F1"/>
                </a:solidFill>
                <a:latin typeface="Mont Bold"/>
                <a:ea typeface="Mont Bold"/>
                <a:cs typeface="Mont Bold"/>
                <a:sym typeface="Mont Bold"/>
              </a:rPr>
              <a:t>GESTION DES UTILISATEURS</a:t>
            </a:r>
          </a:p>
        </p:txBody>
      </p:sp>
      <p:grpSp>
        <p:nvGrpSpPr>
          <p:cNvPr name="Group 6" id="6"/>
          <p:cNvGrpSpPr/>
          <p:nvPr/>
        </p:nvGrpSpPr>
        <p:grpSpPr>
          <a:xfrm rot="0">
            <a:off x="1037531" y="4890665"/>
            <a:ext cx="3814186" cy="1061195"/>
            <a:chOff x="0" y="0"/>
            <a:chExt cx="1532770" cy="426452"/>
          </a:xfrm>
        </p:grpSpPr>
        <p:sp>
          <p:nvSpPr>
            <p:cNvPr name="Freeform 7" id="7"/>
            <p:cNvSpPr/>
            <p:nvPr/>
          </p:nvSpPr>
          <p:spPr>
            <a:xfrm flipH="false" flipV="false" rot="0">
              <a:off x="0" y="0"/>
              <a:ext cx="1532770" cy="426452"/>
            </a:xfrm>
            <a:custGeom>
              <a:avLst/>
              <a:gdLst/>
              <a:ahLst/>
              <a:cxnLst/>
              <a:rect r="r" b="b" t="t" l="l"/>
              <a:pathLst>
                <a:path h="426452" w="1532770">
                  <a:moveTo>
                    <a:pt x="50744" y="0"/>
                  </a:moveTo>
                  <a:lnTo>
                    <a:pt x="1482026" y="0"/>
                  </a:lnTo>
                  <a:cubicBezTo>
                    <a:pt x="1495484" y="0"/>
                    <a:pt x="1508391" y="5346"/>
                    <a:pt x="1517908" y="14863"/>
                  </a:cubicBezTo>
                  <a:cubicBezTo>
                    <a:pt x="1527424" y="24379"/>
                    <a:pt x="1532770" y="37286"/>
                    <a:pt x="1532770" y="50744"/>
                  </a:cubicBezTo>
                  <a:lnTo>
                    <a:pt x="1532770" y="375708"/>
                  </a:lnTo>
                  <a:cubicBezTo>
                    <a:pt x="1532770" y="389166"/>
                    <a:pt x="1527424" y="402073"/>
                    <a:pt x="1517908" y="411590"/>
                  </a:cubicBezTo>
                  <a:cubicBezTo>
                    <a:pt x="1508391" y="421106"/>
                    <a:pt x="1495484" y="426452"/>
                    <a:pt x="1482026" y="426452"/>
                  </a:cubicBezTo>
                  <a:lnTo>
                    <a:pt x="50744" y="426452"/>
                  </a:lnTo>
                  <a:cubicBezTo>
                    <a:pt x="37286" y="426452"/>
                    <a:pt x="24379" y="421106"/>
                    <a:pt x="14863" y="411590"/>
                  </a:cubicBezTo>
                  <a:cubicBezTo>
                    <a:pt x="5346" y="402073"/>
                    <a:pt x="0" y="389166"/>
                    <a:pt x="0" y="375708"/>
                  </a:cubicBezTo>
                  <a:lnTo>
                    <a:pt x="0" y="50744"/>
                  </a:lnTo>
                  <a:cubicBezTo>
                    <a:pt x="0" y="37286"/>
                    <a:pt x="5346" y="24379"/>
                    <a:pt x="14863" y="14863"/>
                  </a:cubicBezTo>
                  <a:cubicBezTo>
                    <a:pt x="24379" y="5346"/>
                    <a:pt x="37286" y="0"/>
                    <a:pt x="50744" y="0"/>
                  </a:cubicBezTo>
                  <a:close/>
                </a:path>
              </a:pathLst>
            </a:custGeom>
            <a:solidFill>
              <a:srgbClr val="E61FC0"/>
            </a:solidFill>
          </p:spPr>
        </p:sp>
        <p:sp>
          <p:nvSpPr>
            <p:cNvPr name="TextBox 8" id="8"/>
            <p:cNvSpPr txBox="true"/>
            <p:nvPr/>
          </p:nvSpPr>
          <p:spPr>
            <a:xfrm>
              <a:off x="0" y="-57150"/>
              <a:ext cx="1532770" cy="483602"/>
            </a:xfrm>
            <a:prstGeom prst="rect">
              <a:avLst/>
            </a:prstGeom>
          </p:spPr>
          <p:txBody>
            <a:bodyPr anchor="ctr" rtlCol="false" tIns="50800" lIns="50800" bIns="50800" rIns="50800"/>
            <a:lstStyle/>
            <a:p>
              <a:pPr algn="ctr">
                <a:lnSpc>
                  <a:spcPts val="2940"/>
                </a:lnSpc>
              </a:pPr>
            </a:p>
          </p:txBody>
        </p:sp>
      </p:grpSp>
      <p:sp>
        <p:nvSpPr>
          <p:cNvPr name="TextBox 9" id="9"/>
          <p:cNvSpPr txBox="true"/>
          <p:nvPr/>
        </p:nvSpPr>
        <p:spPr>
          <a:xfrm rot="0">
            <a:off x="5172812" y="5204990"/>
            <a:ext cx="8667750" cy="375395"/>
          </a:xfrm>
          <a:prstGeom prst="rect">
            <a:avLst/>
          </a:prstGeom>
        </p:spPr>
        <p:txBody>
          <a:bodyPr anchor="t" rtlCol="false" tIns="0" lIns="0" bIns="0" rIns="0">
            <a:spAutoFit/>
          </a:bodyPr>
          <a:lstStyle/>
          <a:p>
            <a:pPr algn="l">
              <a:lnSpc>
                <a:spcPts val="2933"/>
              </a:lnSpc>
            </a:pPr>
            <a:r>
              <a:rPr lang="en-US" sz="2095">
                <a:solidFill>
                  <a:srgbClr val="F6F3F1"/>
                </a:solidFill>
                <a:latin typeface="Public Sans"/>
                <a:ea typeface="Public Sans"/>
                <a:cs typeface="Public Sans"/>
                <a:sym typeface="Public Sans"/>
              </a:rPr>
              <a:t>Gestion des magasiniers avec permissions complètes.</a:t>
            </a:r>
          </a:p>
        </p:txBody>
      </p:sp>
      <p:sp>
        <p:nvSpPr>
          <p:cNvPr name="TextBox 10" id="10"/>
          <p:cNvSpPr txBox="true"/>
          <p:nvPr/>
        </p:nvSpPr>
        <p:spPr>
          <a:xfrm rot="0">
            <a:off x="1248618" y="5147895"/>
            <a:ext cx="3437714" cy="432435"/>
          </a:xfrm>
          <a:prstGeom prst="rect">
            <a:avLst/>
          </a:prstGeom>
        </p:spPr>
        <p:txBody>
          <a:bodyPr anchor="t" rtlCol="false" tIns="0" lIns="0" bIns="0" rIns="0">
            <a:spAutoFit/>
          </a:bodyPr>
          <a:lstStyle/>
          <a:p>
            <a:pPr algn="ctr">
              <a:lnSpc>
                <a:spcPts val="2940"/>
              </a:lnSpc>
            </a:pPr>
            <a:r>
              <a:rPr lang="en-US" b="true" sz="2100">
                <a:solidFill>
                  <a:srgbClr val="F6F3F1"/>
                </a:solidFill>
                <a:latin typeface="Mont Bold"/>
                <a:ea typeface="Mont Bold"/>
                <a:cs typeface="Mont Bold"/>
                <a:sym typeface="Mont Bold"/>
              </a:rPr>
              <a:t>MAGASINIER </a:t>
            </a:r>
          </a:p>
        </p:txBody>
      </p:sp>
      <p:sp>
        <p:nvSpPr>
          <p:cNvPr name="TextBox 11" id="11"/>
          <p:cNvSpPr txBox="true"/>
          <p:nvPr/>
        </p:nvSpPr>
        <p:spPr>
          <a:xfrm rot="0">
            <a:off x="1037531" y="952500"/>
            <a:ext cx="13349295" cy="533399"/>
          </a:xfrm>
          <a:prstGeom prst="rect">
            <a:avLst/>
          </a:prstGeom>
        </p:spPr>
        <p:txBody>
          <a:bodyPr anchor="t" rtlCol="false" tIns="0" lIns="0" bIns="0" rIns="0">
            <a:spAutoFit/>
          </a:bodyPr>
          <a:lstStyle/>
          <a:p>
            <a:pPr algn="just">
              <a:lnSpc>
                <a:spcPts val="4200"/>
              </a:lnSpc>
            </a:pPr>
            <a:r>
              <a:rPr lang="en-US" sz="3000" spc="300">
                <a:solidFill>
                  <a:srgbClr val="FFFFFF"/>
                </a:solidFill>
                <a:latin typeface="Public Sans Thin"/>
                <a:ea typeface="Public Sans Thin"/>
                <a:cs typeface="Public Sans Thin"/>
                <a:sym typeface="Public Sans Thin"/>
              </a:rPr>
              <a:t>ESPACE D’ADMINISTRATEUR</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F6F3F1"/>
        </a:solidFill>
      </p:bgPr>
    </p:bg>
    <p:spTree>
      <p:nvGrpSpPr>
        <p:cNvPr id="1" name=""/>
        <p:cNvGrpSpPr/>
        <p:nvPr/>
      </p:nvGrpSpPr>
      <p:grpSpPr>
        <a:xfrm>
          <a:off x="0" y="0"/>
          <a:ext cx="0" cy="0"/>
          <a:chOff x="0" y="0"/>
          <a:chExt cx="0" cy="0"/>
        </a:xfrm>
      </p:grpSpPr>
      <p:sp>
        <p:nvSpPr>
          <p:cNvPr name="Freeform 2" id="2"/>
          <p:cNvSpPr/>
          <p:nvPr/>
        </p:nvSpPr>
        <p:spPr>
          <a:xfrm flipH="false" flipV="false" rot="2481804">
            <a:off x="11131898" y="-1369302"/>
            <a:ext cx="11841987" cy="4796005"/>
          </a:xfrm>
          <a:custGeom>
            <a:avLst/>
            <a:gdLst/>
            <a:ahLst/>
            <a:cxnLst/>
            <a:rect r="r" b="b" t="t" l="l"/>
            <a:pathLst>
              <a:path h="4796005" w="11841987">
                <a:moveTo>
                  <a:pt x="0" y="0"/>
                </a:moveTo>
                <a:lnTo>
                  <a:pt x="11841987" y="0"/>
                </a:lnTo>
                <a:lnTo>
                  <a:pt x="11841987" y="4796004"/>
                </a:lnTo>
                <a:lnTo>
                  <a:pt x="0" y="4796004"/>
                </a:lnTo>
                <a:lnTo>
                  <a:pt x="0" y="0"/>
                </a:lnTo>
                <a:close/>
              </a:path>
            </a:pathLst>
          </a:custGeom>
          <a:blipFill>
            <a:blip r:embed="rId2"/>
            <a:stretch>
              <a:fillRect l="0" t="0" r="0" b="0"/>
            </a:stretch>
          </a:blipFill>
        </p:spPr>
      </p:sp>
      <p:sp>
        <p:nvSpPr>
          <p:cNvPr name="Freeform 3" id="3"/>
          <p:cNvSpPr/>
          <p:nvPr/>
        </p:nvSpPr>
        <p:spPr>
          <a:xfrm flipH="false" flipV="false" rot="3638173">
            <a:off x="-3815959" y="9947342"/>
            <a:ext cx="11304548" cy="3221796"/>
          </a:xfrm>
          <a:custGeom>
            <a:avLst/>
            <a:gdLst/>
            <a:ahLst/>
            <a:cxnLst/>
            <a:rect r="r" b="b" t="t" l="l"/>
            <a:pathLst>
              <a:path h="3221796" w="11304548">
                <a:moveTo>
                  <a:pt x="0" y="0"/>
                </a:moveTo>
                <a:lnTo>
                  <a:pt x="11304547" y="0"/>
                </a:lnTo>
                <a:lnTo>
                  <a:pt x="11304547" y="3221796"/>
                </a:lnTo>
                <a:lnTo>
                  <a:pt x="0" y="3221796"/>
                </a:lnTo>
                <a:lnTo>
                  <a:pt x="0" y="0"/>
                </a:lnTo>
                <a:close/>
              </a:path>
            </a:pathLst>
          </a:custGeom>
          <a:blipFill>
            <a:blip r:embed="rId3"/>
            <a:stretch>
              <a:fillRect l="0" t="0" r="0" b="0"/>
            </a:stretch>
          </a:blipFill>
        </p:spPr>
      </p:sp>
      <p:grpSp>
        <p:nvGrpSpPr>
          <p:cNvPr name="Group 4" id="4"/>
          <p:cNvGrpSpPr>
            <a:grpSpLocks noChangeAspect="true"/>
          </p:cNvGrpSpPr>
          <p:nvPr/>
        </p:nvGrpSpPr>
        <p:grpSpPr>
          <a:xfrm rot="0">
            <a:off x="1028700" y="3184671"/>
            <a:ext cx="7564698" cy="6073629"/>
            <a:chOff x="0" y="0"/>
            <a:chExt cx="7467600" cy="5995670"/>
          </a:xfrm>
        </p:grpSpPr>
        <p:sp>
          <p:nvSpPr>
            <p:cNvPr name="Freeform 5" id="5"/>
            <p:cNvSpPr/>
            <p:nvPr/>
          </p:nvSpPr>
          <p:spPr>
            <a:xfrm flipH="false" flipV="false" rot="0">
              <a:off x="0" y="0"/>
              <a:ext cx="7467600" cy="4513580"/>
            </a:xfrm>
            <a:custGeom>
              <a:avLst/>
              <a:gdLst/>
              <a:ahLst/>
              <a:cxnLst/>
              <a:rect r="r" b="b" t="t" l="l"/>
              <a:pathLst>
                <a:path h="4513580" w="7467600">
                  <a:moveTo>
                    <a:pt x="7127240" y="0"/>
                  </a:moveTo>
                  <a:lnTo>
                    <a:pt x="340360" y="0"/>
                  </a:lnTo>
                  <a:cubicBezTo>
                    <a:pt x="152400" y="0"/>
                    <a:pt x="0" y="152400"/>
                    <a:pt x="0" y="340360"/>
                  </a:cubicBezTo>
                  <a:lnTo>
                    <a:pt x="0" y="4513580"/>
                  </a:lnTo>
                  <a:lnTo>
                    <a:pt x="7467600" y="4513580"/>
                  </a:lnTo>
                  <a:lnTo>
                    <a:pt x="7467600" y="340360"/>
                  </a:lnTo>
                  <a:cubicBezTo>
                    <a:pt x="7467600" y="152400"/>
                    <a:pt x="7315200" y="0"/>
                    <a:pt x="7127240" y="0"/>
                  </a:cubicBezTo>
                  <a:close/>
                  <a:moveTo>
                    <a:pt x="7142480" y="4188460"/>
                  </a:moveTo>
                  <a:lnTo>
                    <a:pt x="314961" y="4188460"/>
                  </a:lnTo>
                  <a:lnTo>
                    <a:pt x="314961" y="353060"/>
                  </a:lnTo>
                  <a:lnTo>
                    <a:pt x="7142480" y="353060"/>
                  </a:lnTo>
                  <a:lnTo>
                    <a:pt x="7142480" y="4188460"/>
                  </a:lnTo>
                  <a:close/>
                </a:path>
              </a:pathLst>
            </a:custGeom>
            <a:solidFill>
              <a:srgbClr val="000000"/>
            </a:solidFill>
          </p:spPr>
        </p:sp>
        <p:sp>
          <p:nvSpPr>
            <p:cNvPr name="Freeform 6" id="6"/>
            <p:cNvSpPr/>
            <p:nvPr/>
          </p:nvSpPr>
          <p:spPr>
            <a:xfrm flipH="false" flipV="false" rot="0">
              <a:off x="0" y="4514850"/>
              <a:ext cx="7467600" cy="695960"/>
            </a:xfrm>
            <a:custGeom>
              <a:avLst/>
              <a:gdLst/>
              <a:ahLst/>
              <a:cxnLst/>
              <a:rect r="r" b="b" t="t" l="l"/>
              <a:pathLst>
                <a:path h="695960" w="7467600">
                  <a:moveTo>
                    <a:pt x="0" y="355600"/>
                  </a:moveTo>
                  <a:cubicBezTo>
                    <a:pt x="0" y="543560"/>
                    <a:pt x="152400" y="695960"/>
                    <a:pt x="340360" y="695960"/>
                  </a:cubicBezTo>
                  <a:lnTo>
                    <a:pt x="7127240" y="695960"/>
                  </a:lnTo>
                  <a:cubicBezTo>
                    <a:pt x="7315200" y="695960"/>
                    <a:pt x="7467600" y="543560"/>
                    <a:pt x="7467600" y="355600"/>
                  </a:cubicBezTo>
                  <a:lnTo>
                    <a:pt x="7467600" y="0"/>
                  </a:lnTo>
                  <a:lnTo>
                    <a:pt x="0" y="0"/>
                  </a:lnTo>
                  <a:lnTo>
                    <a:pt x="0" y="355600"/>
                  </a:lnTo>
                  <a:close/>
                </a:path>
              </a:pathLst>
            </a:custGeom>
            <a:solidFill>
              <a:srgbClr val="E9E9E9"/>
            </a:solidFill>
          </p:spPr>
        </p:sp>
        <p:sp>
          <p:nvSpPr>
            <p:cNvPr name="Freeform 7" id="7"/>
            <p:cNvSpPr/>
            <p:nvPr/>
          </p:nvSpPr>
          <p:spPr>
            <a:xfrm flipH="false" flipV="false" rot="0">
              <a:off x="2429510" y="5210810"/>
              <a:ext cx="2606040" cy="791210"/>
            </a:xfrm>
            <a:custGeom>
              <a:avLst/>
              <a:gdLst/>
              <a:ahLst/>
              <a:cxnLst/>
              <a:rect r="r" b="b" t="t" l="l"/>
              <a:pathLst>
                <a:path h="791210" w="2606040">
                  <a:moveTo>
                    <a:pt x="1258570" y="0"/>
                  </a:moveTo>
                  <a:lnTo>
                    <a:pt x="453390" y="0"/>
                  </a:lnTo>
                  <a:cubicBezTo>
                    <a:pt x="453390" y="0"/>
                    <a:pt x="429260" y="370840"/>
                    <a:pt x="403860" y="525780"/>
                  </a:cubicBezTo>
                  <a:cubicBezTo>
                    <a:pt x="359410" y="791210"/>
                    <a:pt x="87630" y="706120"/>
                    <a:pt x="10160" y="762000"/>
                  </a:cubicBezTo>
                  <a:cubicBezTo>
                    <a:pt x="0" y="769620"/>
                    <a:pt x="5080" y="786130"/>
                    <a:pt x="17780" y="786130"/>
                  </a:cubicBezTo>
                  <a:lnTo>
                    <a:pt x="2588260" y="786130"/>
                  </a:lnTo>
                  <a:cubicBezTo>
                    <a:pt x="2600960" y="786130"/>
                    <a:pt x="2606040" y="769620"/>
                    <a:pt x="2595880" y="762000"/>
                  </a:cubicBezTo>
                  <a:cubicBezTo>
                    <a:pt x="2518410" y="706120"/>
                    <a:pt x="2246630" y="791210"/>
                    <a:pt x="2202180" y="525780"/>
                  </a:cubicBezTo>
                  <a:cubicBezTo>
                    <a:pt x="2176780" y="370840"/>
                    <a:pt x="2152650" y="0"/>
                    <a:pt x="2152650" y="0"/>
                  </a:cubicBezTo>
                  <a:lnTo>
                    <a:pt x="1258570" y="0"/>
                  </a:lnTo>
                  <a:close/>
                </a:path>
              </a:pathLst>
            </a:custGeom>
            <a:solidFill>
              <a:srgbClr val="BBBBBB"/>
            </a:solidFill>
          </p:spPr>
        </p:sp>
        <p:sp>
          <p:nvSpPr>
            <p:cNvPr name="Freeform 8" id="8"/>
            <p:cNvSpPr/>
            <p:nvPr/>
          </p:nvSpPr>
          <p:spPr>
            <a:xfrm flipH="false" flipV="false" rot="0">
              <a:off x="314960" y="353060"/>
              <a:ext cx="6827520" cy="3835400"/>
            </a:xfrm>
            <a:custGeom>
              <a:avLst/>
              <a:gdLst/>
              <a:ahLst/>
              <a:cxnLst/>
              <a:rect r="r" b="b" t="t" l="l"/>
              <a:pathLst>
                <a:path h="3835400" w="6827520">
                  <a:moveTo>
                    <a:pt x="0" y="0"/>
                  </a:moveTo>
                  <a:lnTo>
                    <a:pt x="6827520" y="0"/>
                  </a:lnTo>
                  <a:lnTo>
                    <a:pt x="6827520" y="3835400"/>
                  </a:lnTo>
                  <a:lnTo>
                    <a:pt x="0" y="3835400"/>
                  </a:lnTo>
                  <a:close/>
                </a:path>
              </a:pathLst>
            </a:custGeom>
            <a:blipFill>
              <a:blip r:embed="rId4"/>
              <a:stretch>
                <a:fillRect l="0" t="-814" r="0" b="-814"/>
              </a:stretch>
            </a:blipFill>
          </p:spPr>
        </p:sp>
      </p:grpSp>
      <p:grpSp>
        <p:nvGrpSpPr>
          <p:cNvPr name="Group 9" id="9"/>
          <p:cNvGrpSpPr>
            <a:grpSpLocks noChangeAspect="true"/>
          </p:cNvGrpSpPr>
          <p:nvPr/>
        </p:nvGrpSpPr>
        <p:grpSpPr>
          <a:xfrm rot="0">
            <a:off x="9694602" y="3184671"/>
            <a:ext cx="7564698" cy="6073629"/>
            <a:chOff x="0" y="0"/>
            <a:chExt cx="7467600" cy="5995670"/>
          </a:xfrm>
        </p:grpSpPr>
        <p:sp>
          <p:nvSpPr>
            <p:cNvPr name="Freeform 10" id="10"/>
            <p:cNvSpPr/>
            <p:nvPr/>
          </p:nvSpPr>
          <p:spPr>
            <a:xfrm flipH="false" flipV="false" rot="0">
              <a:off x="0" y="0"/>
              <a:ext cx="7467600" cy="4513580"/>
            </a:xfrm>
            <a:custGeom>
              <a:avLst/>
              <a:gdLst/>
              <a:ahLst/>
              <a:cxnLst/>
              <a:rect r="r" b="b" t="t" l="l"/>
              <a:pathLst>
                <a:path h="4513580" w="7467600">
                  <a:moveTo>
                    <a:pt x="7127240" y="0"/>
                  </a:moveTo>
                  <a:lnTo>
                    <a:pt x="340360" y="0"/>
                  </a:lnTo>
                  <a:cubicBezTo>
                    <a:pt x="152400" y="0"/>
                    <a:pt x="0" y="152400"/>
                    <a:pt x="0" y="340360"/>
                  </a:cubicBezTo>
                  <a:lnTo>
                    <a:pt x="0" y="4513580"/>
                  </a:lnTo>
                  <a:lnTo>
                    <a:pt x="7467600" y="4513580"/>
                  </a:lnTo>
                  <a:lnTo>
                    <a:pt x="7467600" y="340360"/>
                  </a:lnTo>
                  <a:cubicBezTo>
                    <a:pt x="7467600" y="152400"/>
                    <a:pt x="7315200" y="0"/>
                    <a:pt x="7127240" y="0"/>
                  </a:cubicBezTo>
                  <a:close/>
                  <a:moveTo>
                    <a:pt x="7142480" y="4188460"/>
                  </a:moveTo>
                  <a:lnTo>
                    <a:pt x="314961" y="4188460"/>
                  </a:lnTo>
                  <a:lnTo>
                    <a:pt x="314961" y="353060"/>
                  </a:lnTo>
                  <a:lnTo>
                    <a:pt x="7142480" y="353060"/>
                  </a:lnTo>
                  <a:lnTo>
                    <a:pt x="7142480" y="4188460"/>
                  </a:lnTo>
                  <a:close/>
                </a:path>
              </a:pathLst>
            </a:custGeom>
            <a:solidFill>
              <a:srgbClr val="000000"/>
            </a:solidFill>
          </p:spPr>
        </p:sp>
        <p:sp>
          <p:nvSpPr>
            <p:cNvPr name="Freeform 11" id="11"/>
            <p:cNvSpPr/>
            <p:nvPr/>
          </p:nvSpPr>
          <p:spPr>
            <a:xfrm flipH="false" flipV="false" rot="0">
              <a:off x="0" y="4514850"/>
              <a:ext cx="7467600" cy="695960"/>
            </a:xfrm>
            <a:custGeom>
              <a:avLst/>
              <a:gdLst/>
              <a:ahLst/>
              <a:cxnLst/>
              <a:rect r="r" b="b" t="t" l="l"/>
              <a:pathLst>
                <a:path h="695960" w="7467600">
                  <a:moveTo>
                    <a:pt x="0" y="355600"/>
                  </a:moveTo>
                  <a:cubicBezTo>
                    <a:pt x="0" y="543560"/>
                    <a:pt x="152400" y="695960"/>
                    <a:pt x="340360" y="695960"/>
                  </a:cubicBezTo>
                  <a:lnTo>
                    <a:pt x="7127240" y="695960"/>
                  </a:lnTo>
                  <a:cubicBezTo>
                    <a:pt x="7315200" y="695960"/>
                    <a:pt x="7467600" y="543560"/>
                    <a:pt x="7467600" y="355600"/>
                  </a:cubicBezTo>
                  <a:lnTo>
                    <a:pt x="7467600" y="0"/>
                  </a:lnTo>
                  <a:lnTo>
                    <a:pt x="0" y="0"/>
                  </a:lnTo>
                  <a:lnTo>
                    <a:pt x="0" y="355600"/>
                  </a:lnTo>
                  <a:close/>
                </a:path>
              </a:pathLst>
            </a:custGeom>
            <a:solidFill>
              <a:srgbClr val="E9E9E9"/>
            </a:solidFill>
          </p:spPr>
        </p:sp>
        <p:sp>
          <p:nvSpPr>
            <p:cNvPr name="Freeform 12" id="12"/>
            <p:cNvSpPr/>
            <p:nvPr/>
          </p:nvSpPr>
          <p:spPr>
            <a:xfrm flipH="false" flipV="false" rot="0">
              <a:off x="2429510" y="5210810"/>
              <a:ext cx="2606040" cy="791210"/>
            </a:xfrm>
            <a:custGeom>
              <a:avLst/>
              <a:gdLst/>
              <a:ahLst/>
              <a:cxnLst/>
              <a:rect r="r" b="b" t="t" l="l"/>
              <a:pathLst>
                <a:path h="791210" w="2606040">
                  <a:moveTo>
                    <a:pt x="1258570" y="0"/>
                  </a:moveTo>
                  <a:lnTo>
                    <a:pt x="453390" y="0"/>
                  </a:lnTo>
                  <a:cubicBezTo>
                    <a:pt x="453390" y="0"/>
                    <a:pt x="429260" y="370840"/>
                    <a:pt x="403860" y="525780"/>
                  </a:cubicBezTo>
                  <a:cubicBezTo>
                    <a:pt x="359410" y="791210"/>
                    <a:pt x="87630" y="706120"/>
                    <a:pt x="10160" y="762000"/>
                  </a:cubicBezTo>
                  <a:cubicBezTo>
                    <a:pt x="0" y="769620"/>
                    <a:pt x="5080" y="786130"/>
                    <a:pt x="17780" y="786130"/>
                  </a:cubicBezTo>
                  <a:lnTo>
                    <a:pt x="2588260" y="786130"/>
                  </a:lnTo>
                  <a:cubicBezTo>
                    <a:pt x="2600960" y="786130"/>
                    <a:pt x="2606040" y="769620"/>
                    <a:pt x="2595880" y="762000"/>
                  </a:cubicBezTo>
                  <a:cubicBezTo>
                    <a:pt x="2518410" y="706120"/>
                    <a:pt x="2246630" y="791210"/>
                    <a:pt x="2202180" y="525780"/>
                  </a:cubicBezTo>
                  <a:cubicBezTo>
                    <a:pt x="2176780" y="370840"/>
                    <a:pt x="2152650" y="0"/>
                    <a:pt x="2152650" y="0"/>
                  </a:cubicBezTo>
                  <a:lnTo>
                    <a:pt x="1258570" y="0"/>
                  </a:lnTo>
                  <a:close/>
                </a:path>
              </a:pathLst>
            </a:custGeom>
            <a:solidFill>
              <a:srgbClr val="BBBBBB"/>
            </a:solidFill>
          </p:spPr>
        </p:sp>
        <p:sp>
          <p:nvSpPr>
            <p:cNvPr name="Freeform 13" id="13"/>
            <p:cNvSpPr/>
            <p:nvPr/>
          </p:nvSpPr>
          <p:spPr>
            <a:xfrm flipH="false" flipV="false" rot="0">
              <a:off x="314960" y="353060"/>
              <a:ext cx="6827520" cy="3835400"/>
            </a:xfrm>
            <a:custGeom>
              <a:avLst/>
              <a:gdLst/>
              <a:ahLst/>
              <a:cxnLst/>
              <a:rect r="r" b="b" t="t" l="l"/>
              <a:pathLst>
                <a:path h="3835400" w="6827520">
                  <a:moveTo>
                    <a:pt x="0" y="0"/>
                  </a:moveTo>
                  <a:lnTo>
                    <a:pt x="6827520" y="0"/>
                  </a:lnTo>
                  <a:lnTo>
                    <a:pt x="6827520" y="3835400"/>
                  </a:lnTo>
                  <a:lnTo>
                    <a:pt x="0" y="3835400"/>
                  </a:lnTo>
                  <a:close/>
                </a:path>
              </a:pathLst>
            </a:custGeom>
            <a:blipFill>
              <a:blip r:embed="rId5"/>
              <a:stretch>
                <a:fillRect l="0" t="-814" r="0" b="-814"/>
              </a:stretch>
            </a:blipFill>
          </p:spPr>
        </p:sp>
      </p:grpSp>
      <p:sp>
        <p:nvSpPr>
          <p:cNvPr name="TextBox 14" id="14"/>
          <p:cNvSpPr txBox="true"/>
          <p:nvPr/>
        </p:nvSpPr>
        <p:spPr>
          <a:xfrm rot="0">
            <a:off x="2469352" y="952500"/>
            <a:ext cx="13349295" cy="533399"/>
          </a:xfrm>
          <a:prstGeom prst="rect">
            <a:avLst/>
          </a:prstGeom>
        </p:spPr>
        <p:txBody>
          <a:bodyPr anchor="t" rtlCol="false" tIns="0" lIns="0" bIns="0" rIns="0">
            <a:spAutoFit/>
          </a:bodyPr>
          <a:lstStyle/>
          <a:p>
            <a:pPr algn="ctr">
              <a:lnSpc>
                <a:spcPts val="4200"/>
              </a:lnSpc>
            </a:pPr>
            <a:r>
              <a:rPr lang="en-US" sz="3000" spc="300">
                <a:solidFill>
                  <a:srgbClr val="1F1F37"/>
                </a:solidFill>
                <a:latin typeface="Public Sans Thin"/>
                <a:ea typeface="Public Sans Thin"/>
                <a:cs typeface="Public Sans Thin"/>
                <a:sym typeface="Public Sans Thin"/>
              </a:rPr>
              <a:t>RÉALISATION</a:t>
            </a:r>
          </a:p>
        </p:txBody>
      </p:sp>
      <p:sp>
        <p:nvSpPr>
          <p:cNvPr name="TextBox 15" id="15"/>
          <p:cNvSpPr txBox="true"/>
          <p:nvPr/>
        </p:nvSpPr>
        <p:spPr>
          <a:xfrm rot="0">
            <a:off x="2188336" y="1426550"/>
            <a:ext cx="13949428" cy="841375"/>
          </a:xfrm>
          <a:prstGeom prst="rect">
            <a:avLst/>
          </a:prstGeom>
        </p:spPr>
        <p:txBody>
          <a:bodyPr anchor="t" rtlCol="false" tIns="0" lIns="0" bIns="0" rIns="0">
            <a:spAutoFit/>
          </a:bodyPr>
          <a:lstStyle/>
          <a:p>
            <a:pPr algn="ctr">
              <a:lnSpc>
                <a:spcPts val="5600"/>
              </a:lnSpc>
            </a:pPr>
            <a:r>
              <a:rPr lang="en-US" b="true" sz="4000">
                <a:solidFill>
                  <a:srgbClr val="1F1F37"/>
                </a:solidFill>
                <a:latin typeface="Mont Bold"/>
                <a:ea typeface="Mont Bold"/>
                <a:cs typeface="Mont Bold"/>
                <a:sym typeface="Mont Bold"/>
              </a:rPr>
              <a:t>ESPACE D’ADMIN - GESTION DES UTILISATEURS</a:t>
            </a:r>
          </a:p>
        </p:txBody>
      </p:sp>
    </p:spTree>
  </p:cSld>
  <p:clrMapOvr>
    <a:masterClrMapping/>
  </p:clrMapOvr>
  <p:transition spd="fast">
    <p:cover dir="u"/>
  </p:transition>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6F3F1"/>
        </a:solidFill>
      </p:bgPr>
    </p:bg>
    <p:spTree>
      <p:nvGrpSpPr>
        <p:cNvPr id="1" name=""/>
        <p:cNvGrpSpPr/>
        <p:nvPr/>
      </p:nvGrpSpPr>
      <p:grpSpPr>
        <a:xfrm>
          <a:off x="0" y="0"/>
          <a:ext cx="0" cy="0"/>
          <a:chOff x="0" y="0"/>
          <a:chExt cx="0" cy="0"/>
        </a:xfrm>
      </p:grpSpPr>
      <p:sp>
        <p:nvSpPr>
          <p:cNvPr name="Freeform 2" id="2"/>
          <p:cNvSpPr/>
          <p:nvPr/>
        </p:nvSpPr>
        <p:spPr>
          <a:xfrm flipH="false" flipV="false" rot="3254491">
            <a:off x="6751611" y="3070496"/>
            <a:ext cx="17892569" cy="5099382"/>
          </a:xfrm>
          <a:custGeom>
            <a:avLst/>
            <a:gdLst/>
            <a:ahLst/>
            <a:cxnLst/>
            <a:rect r="r" b="b" t="t" l="l"/>
            <a:pathLst>
              <a:path h="5099382" w="17892569">
                <a:moveTo>
                  <a:pt x="0" y="0"/>
                </a:moveTo>
                <a:lnTo>
                  <a:pt x="17892569" y="0"/>
                </a:lnTo>
                <a:lnTo>
                  <a:pt x="17892569" y="5099382"/>
                </a:lnTo>
                <a:lnTo>
                  <a:pt x="0" y="5099382"/>
                </a:lnTo>
                <a:lnTo>
                  <a:pt x="0" y="0"/>
                </a:lnTo>
                <a:close/>
              </a:path>
            </a:pathLst>
          </a:custGeom>
          <a:blipFill>
            <a:blip r:embed="rId2"/>
            <a:stretch>
              <a:fillRect l="0" t="0" r="0" b="0"/>
            </a:stretch>
          </a:blipFill>
        </p:spPr>
      </p:sp>
      <p:sp>
        <p:nvSpPr>
          <p:cNvPr name="TextBox 3" id="3"/>
          <p:cNvSpPr txBox="true"/>
          <p:nvPr/>
        </p:nvSpPr>
        <p:spPr>
          <a:xfrm rot="0">
            <a:off x="952082" y="2291192"/>
            <a:ext cx="8191918" cy="1994535"/>
          </a:xfrm>
          <a:prstGeom prst="rect">
            <a:avLst/>
          </a:prstGeom>
        </p:spPr>
        <p:txBody>
          <a:bodyPr anchor="t" rtlCol="false" tIns="0" lIns="0" bIns="0" rIns="0">
            <a:spAutoFit/>
          </a:bodyPr>
          <a:lstStyle/>
          <a:p>
            <a:pPr algn="l">
              <a:lnSpc>
                <a:spcPts val="13439"/>
              </a:lnSpc>
            </a:pPr>
            <a:r>
              <a:rPr lang="en-US" sz="9600">
                <a:solidFill>
                  <a:srgbClr val="1F1F37"/>
                </a:solidFill>
                <a:latin typeface="Mont"/>
                <a:ea typeface="Mont"/>
                <a:cs typeface="Mont"/>
                <a:sym typeface="Mont"/>
              </a:rPr>
              <a:t>Contenu</a:t>
            </a:r>
          </a:p>
        </p:txBody>
      </p:sp>
      <p:sp>
        <p:nvSpPr>
          <p:cNvPr name="Freeform 4" id="4"/>
          <p:cNvSpPr/>
          <p:nvPr/>
        </p:nvSpPr>
        <p:spPr>
          <a:xfrm flipH="true" flipV="false" rot="0">
            <a:off x="1028700" y="4285727"/>
            <a:ext cx="3417972" cy="102539"/>
          </a:xfrm>
          <a:custGeom>
            <a:avLst/>
            <a:gdLst/>
            <a:ahLst/>
            <a:cxnLst/>
            <a:rect r="r" b="b" t="t" l="l"/>
            <a:pathLst>
              <a:path h="102539" w="3417972">
                <a:moveTo>
                  <a:pt x="3417972" y="0"/>
                </a:moveTo>
                <a:lnTo>
                  <a:pt x="0" y="0"/>
                </a:lnTo>
                <a:lnTo>
                  <a:pt x="0" y="102540"/>
                </a:lnTo>
                <a:lnTo>
                  <a:pt x="3417972" y="102540"/>
                </a:lnTo>
                <a:lnTo>
                  <a:pt x="3417972"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5" id="5"/>
          <p:cNvSpPr txBox="true"/>
          <p:nvPr/>
        </p:nvSpPr>
        <p:spPr>
          <a:xfrm rot="0">
            <a:off x="1028700" y="6417092"/>
            <a:ext cx="4922332" cy="457548"/>
          </a:xfrm>
          <a:prstGeom prst="rect">
            <a:avLst/>
          </a:prstGeom>
        </p:spPr>
        <p:txBody>
          <a:bodyPr anchor="t" rtlCol="false" tIns="0" lIns="0" bIns="0" rIns="0">
            <a:spAutoFit/>
          </a:bodyPr>
          <a:lstStyle/>
          <a:p>
            <a:pPr algn="l">
              <a:lnSpc>
                <a:spcPts val="3773"/>
              </a:lnSpc>
            </a:pPr>
            <a:r>
              <a:rPr lang="en-US" sz="2695">
                <a:solidFill>
                  <a:srgbClr val="1F1F37"/>
                </a:solidFill>
                <a:latin typeface="Public Sans"/>
                <a:ea typeface="Public Sans"/>
                <a:cs typeface="Public Sans"/>
                <a:sym typeface="Public Sans"/>
              </a:rPr>
              <a:t>1.  INTRODUCTION</a:t>
            </a:r>
          </a:p>
        </p:txBody>
      </p:sp>
      <p:sp>
        <p:nvSpPr>
          <p:cNvPr name="TextBox 6" id="6"/>
          <p:cNvSpPr txBox="true"/>
          <p:nvPr/>
        </p:nvSpPr>
        <p:spPr>
          <a:xfrm rot="0">
            <a:off x="7087083" y="6417092"/>
            <a:ext cx="4922332" cy="457548"/>
          </a:xfrm>
          <a:prstGeom prst="rect">
            <a:avLst/>
          </a:prstGeom>
        </p:spPr>
        <p:txBody>
          <a:bodyPr anchor="t" rtlCol="false" tIns="0" lIns="0" bIns="0" rIns="0">
            <a:spAutoFit/>
          </a:bodyPr>
          <a:lstStyle/>
          <a:p>
            <a:pPr algn="l">
              <a:lnSpc>
                <a:spcPts val="3773"/>
              </a:lnSpc>
            </a:pPr>
            <a:r>
              <a:rPr lang="en-US" sz="2695">
                <a:solidFill>
                  <a:srgbClr val="1F1F37"/>
                </a:solidFill>
                <a:latin typeface="Public Sans"/>
                <a:ea typeface="Public Sans"/>
                <a:cs typeface="Public Sans"/>
                <a:sym typeface="Public Sans"/>
              </a:rPr>
              <a:t>4. ÉTUDE CONCEPTUELLE</a:t>
            </a:r>
          </a:p>
        </p:txBody>
      </p:sp>
      <p:sp>
        <p:nvSpPr>
          <p:cNvPr name="TextBox 7" id="7"/>
          <p:cNvSpPr txBox="true"/>
          <p:nvPr/>
        </p:nvSpPr>
        <p:spPr>
          <a:xfrm rot="0">
            <a:off x="1028700" y="7473643"/>
            <a:ext cx="4922332" cy="457548"/>
          </a:xfrm>
          <a:prstGeom prst="rect">
            <a:avLst/>
          </a:prstGeom>
        </p:spPr>
        <p:txBody>
          <a:bodyPr anchor="t" rtlCol="false" tIns="0" lIns="0" bIns="0" rIns="0">
            <a:spAutoFit/>
          </a:bodyPr>
          <a:lstStyle/>
          <a:p>
            <a:pPr algn="l">
              <a:lnSpc>
                <a:spcPts val="3773"/>
              </a:lnSpc>
            </a:pPr>
            <a:r>
              <a:rPr lang="en-US" sz="2695">
                <a:solidFill>
                  <a:srgbClr val="1F1F37"/>
                </a:solidFill>
                <a:latin typeface="Public Sans"/>
                <a:ea typeface="Public Sans"/>
                <a:cs typeface="Public Sans"/>
                <a:sym typeface="Public Sans"/>
              </a:rPr>
              <a:t>2. ENV ÉCONOMIQUE</a:t>
            </a:r>
          </a:p>
        </p:txBody>
      </p:sp>
      <p:sp>
        <p:nvSpPr>
          <p:cNvPr name="TextBox 8" id="8"/>
          <p:cNvSpPr txBox="true"/>
          <p:nvPr/>
        </p:nvSpPr>
        <p:spPr>
          <a:xfrm rot="0">
            <a:off x="7087083" y="7473643"/>
            <a:ext cx="4922332" cy="457548"/>
          </a:xfrm>
          <a:prstGeom prst="rect">
            <a:avLst/>
          </a:prstGeom>
        </p:spPr>
        <p:txBody>
          <a:bodyPr anchor="t" rtlCol="false" tIns="0" lIns="0" bIns="0" rIns="0">
            <a:spAutoFit/>
          </a:bodyPr>
          <a:lstStyle/>
          <a:p>
            <a:pPr algn="l">
              <a:lnSpc>
                <a:spcPts val="3773"/>
              </a:lnSpc>
            </a:pPr>
            <a:r>
              <a:rPr lang="en-US" sz="2695">
                <a:solidFill>
                  <a:srgbClr val="1F1F37"/>
                </a:solidFill>
                <a:latin typeface="Public Sans"/>
                <a:ea typeface="Public Sans"/>
                <a:cs typeface="Public Sans"/>
                <a:sym typeface="Public Sans"/>
              </a:rPr>
              <a:t>5. RÉALISATION</a:t>
            </a:r>
          </a:p>
        </p:txBody>
      </p:sp>
      <p:sp>
        <p:nvSpPr>
          <p:cNvPr name="TextBox 9" id="9"/>
          <p:cNvSpPr txBox="true"/>
          <p:nvPr/>
        </p:nvSpPr>
        <p:spPr>
          <a:xfrm rot="0">
            <a:off x="1028700" y="8527897"/>
            <a:ext cx="4922332" cy="457548"/>
          </a:xfrm>
          <a:prstGeom prst="rect">
            <a:avLst/>
          </a:prstGeom>
        </p:spPr>
        <p:txBody>
          <a:bodyPr anchor="t" rtlCol="false" tIns="0" lIns="0" bIns="0" rIns="0">
            <a:spAutoFit/>
          </a:bodyPr>
          <a:lstStyle/>
          <a:p>
            <a:pPr algn="l">
              <a:lnSpc>
                <a:spcPts val="3773"/>
              </a:lnSpc>
            </a:pPr>
            <a:r>
              <a:rPr lang="en-US" sz="2695">
                <a:solidFill>
                  <a:srgbClr val="1F1F37"/>
                </a:solidFill>
                <a:latin typeface="Public Sans"/>
                <a:ea typeface="Public Sans"/>
                <a:cs typeface="Public Sans"/>
                <a:sym typeface="Public Sans"/>
              </a:rPr>
              <a:t>3. TRAVAUX EFFECTUÉS</a:t>
            </a:r>
          </a:p>
        </p:txBody>
      </p:sp>
      <p:sp>
        <p:nvSpPr>
          <p:cNvPr name="TextBox 10" id="10"/>
          <p:cNvSpPr txBox="true"/>
          <p:nvPr/>
        </p:nvSpPr>
        <p:spPr>
          <a:xfrm rot="0">
            <a:off x="7087083" y="8527897"/>
            <a:ext cx="4922332" cy="457548"/>
          </a:xfrm>
          <a:prstGeom prst="rect">
            <a:avLst/>
          </a:prstGeom>
        </p:spPr>
        <p:txBody>
          <a:bodyPr anchor="t" rtlCol="false" tIns="0" lIns="0" bIns="0" rIns="0">
            <a:spAutoFit/>
          </a:bodyPr>
          <a:lstStyle/>
          <a:p>
            <a:pPr algn="l">
              <a:lnSpc>
                <a:spcPts val="3773"/>
              </a:lnSpc>
            </a:pPr>
            <a:r>
              <a:rPr lang="en-US" sz="2695">
                <a:solidFill>
                  <a:srgbClr val="1F1F37"/>
                </a:solidFill>
                <a:latin typeface="Public Sans"/>
                <a:ea typeface="Public Sans"/>
                <a:cs typeface="Public Sans"/>
                <a:sym typeface="Public Sans"/>
              </a:rPr>
              <a:t>6. CONCLUSION</a:t>
            </a:r>
          </a:p>
        </p:txBody>
      </p:sp>
      <p:sp>
        <p:nvSpPr>
          <p:cNvPr name="AutoShape 11" id="11"/>
          <p:cNvSpPr/>
          <p:nvPr/>
        </p:nvSpPr>
        <p:spPr>
          <a:xfrm flipV="true">
            <a:off x="1028716" y="7003584"/>
            <a:ext cx="5162607" cy="14966"/>
          </a:xfrm>
          <a:prstGeom prst="line">
            <a:avLst/>
          </a:prstGeom>
          <a:ln cap="flat" w="9525">
            <a:solidFill>
              <a:srgbClr val="000000"/>
            </a:solidFill>
            <a:prstDash val="solid"/>
            <a:headEnd type="none" len="sm" w="sm"/>
            <a:tailEnd type="none" len="sm" w="sm"/>
          </a:ln>
        </p:spPr>
      </p:sp>
      <p:sp>
        <p:nvSpPr>
          <p:cNvPr name="AutoShape 12" id="12"/>
          <p:cNvSpPr/>
          <p:nvPr/>
        </p:nvSpPr>
        <p:spPr>
          <a:xfrm flipV="true">
            <a:off x="7087099" y="7003584"/>
            <a:ext cx="5162607" cy="14966"/>
          </a:xfrm>
          <a:prstGeom prst="line">
            <a:avLst/>
          </a:prstGeom>
          <a:ln cap="flat" w="9525">
            <a:solidFill>
              <a:srgbClr val="000000"/>
            </a:solidFill>
            <a:prstDash val="solid"/>
            <a:headEnd type="none" len="sm" w="sm"/>
            <a:tailEnd type="none" len="sm" w="sm"/>
          </a:ln>
        </p:spPr>
      </p:sp>
      <p:sp>
        <p:nvSpPr>
          <p:cNvPr name="AutoShape 13" id="13"/>
          <p:cNvSpPr/>
          <p:nvPr/>
        </p:nvSpPr>
        <p:spPr>
          <a:xfrm flipV="true">
            <a:off x="1028716" y="8060136"/>
            <a:ext cx="5162607" cy="14966"/>
          </a:xfrm>
          <a:prstGeom prst="line">
            <a:avLst/>
          </a:prstGeom>
          <a:ln cap="flat" w="9525">
            <a:solidFill>
              <a:srgbClr val="000000"/>
            </a:solidFill>
            <a:prstDash val="solid"/>
            <a:headEnd type="none" len="sm" w="sm"/>
            <a:tailEnd type="none" len="sm" w="sm"/>
          </a:ln>
        </p:spPr>
      </p:sp>
      <p:sp>
        <p:nvSpPr>
          <p:cNvPr name="AutoShape 14" id="14"/>
          <p:cNvSpPr/>
          <p:nvPr/>
        </p:nvSpPr>
        <p:spPr>
          <a:xfrm flipV="true">
            <a:off x="7087099" y="8060136"/>
            <a:ext cx="5162607" cy="14966"/>
          </a:xfrm>
          <a:prstGeom prst="line">
            <a:avLst/>
          </a:prstGeom>
          <a:ln cap="flat" w="9525">
            <a:solidFill>
              <a:srgbClr val="000000"/>
            </a:solidFill>
            <a:prstDash val="solid"/>
            <a:headEnd type="none" len="sm" w="sm"/>
            <a:tailEnd type="none" len="sm" w="sm"/>
          </a:ln>
        </p:spPr>
      </p:sp>
      <p:sp>
        <p:nvSpPr>
          <p:cNvPr name="AutoShape 15" id="15"/>
          <p:cNvSpPr/>
          <p:nvPr/>
        </p:nvSpPr>
        <p:spPr>
          <a:xfrm flipV="true">
            <a:off x="1028716" y="9114389"/>
            <a:ext cx="5162607" cy="14966"/>
          </a:xfrm>
          <a:prstGeom prst="line">
            <a:avLst/>
          </a:prstGeom>
          <a:ln cap="flat" w="9525">
            <a:solidFill>
              <a:srgbClr val="000000"/>
            </a:solidFill>
            <a:prstDash val="solid"/>
            <a:headEnd type="none" len="sm" w="sm"/>
            <a:tailEnd type="none" len="sm" w="sm"/>
          </a:ln>
        </p:spPr>
      </p:sp>
      <p:sp>
        <p:nvSpPr>
          <p:cNvPr name="AutoShape 16" id="16"/>
          <p:cNvSpPr/>
          <p:nvPr/>
        </p:nvSpPr>
        <p:spPr>
          <a:xfrm flipV="true">
            <a:off x="7087099" y="9114389"/>
            <a:ext cx="5162607" cy="14966"/>
          </a:xfrm>
          <a:prstGeom prst="line">
            <a:avLst/>
          </a:prstGeom>
          <a:ln cap="flat" w="9525">
            <a:solidFill>
              <a:srgbClr val="000000"/>
            </a:solidFill>
            <a:prstDash val="solid"/>
            <a:headEnd type="none" len="sm" w="sm"/>
            <a:tailEnd type="none" len="sm" w="sm"/>
          </a:ln>
        </p:spPr>
      </p:sp>
      <p:sp>
        <p:nvSpPr>
          <p:cNvPr name="Freeform 17" id="17"/>
          <p:cNvSpPr/>
          <p:nvPr/>
        </p:nvSpPr>
        <p:spPr>
          <a:xfrm flipH="false" flipV="false" rot="0">
            <a:off x="6054911" y="6874639"/>
            <a:ext cx="272856" cy="272856"/>
          </a:xfrm>
          <a:custGeom>
            <a:avLst/>
            <a:gdLst/>
            <a:ahLst/>
            <a:cxnLst/>
            <a:rect r="r" b="b" t="t" l="l"/>
            <a:pathLst>
              <a:path h="272856" w="272856">
                <a:moveTo>
                  <a:pt x="0" y="0"/>
                </a:moveTo>
                <a:lnTo>
                  <a:pt x="272856" y="0"/>
                </a:lnTo>
                <a:lnTo>
                  <a:pt x="272856" y="272856"/>
                </a:lnTo>
                <a:lnTo>
                  <a:pt x="0" y="27285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8" id="18"/>
          <p:cNvSpPr/>
          <p:nvPr/>
        </p:nvSpPr>
        <p:spPr>
          <a:xfrm flipH="false" flipV="false" rot="0">
            <a:off x="12113294" y="6874639"/>
            <a:ext cx="272856" cy="272856"/>
          </a:xfrm>
          <a:custGeom>
            <a:avLst/>
            <a:gdLst/>
            <a:ahLst/>
            <a:cxnLst/>
            <a:rect r="r" b="b" t="t" l="l"/>
            <a:pathLst>
              <a:path h="272856" w="272856">
                <a:moveTo>
                  <a:pt x="0" y="0"/>
                </a:moveTo>
                <a:lnTo>
                  <a:pt x="272856" y="0"/>
                </a:lnTo>
                <a:lnTo>
                  <a:pt x="272856" y="272856"/>
                </a:lnTo>
                <a:lnTo>
                  <a:pt x="0" y="27285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9" id="19"/>
          <p:cNvSpPr/>
          <p:nvPr/>
        </p:nvSpPr>
        <p:spPr>
          <a:xfrm flipH="false" flipV="false" rot="0">
            <a:off x="6054911" y="7931191"/>
            <a:ext cx="272856" cy="272856"/>
          </a:xfrm>
          <a:custGeom>
            <a:avLst/>
            <a:gdLst/>
            <a:ahLst/>
            <a:cxnLst/>
            <a:rect r="r" b="b" t="t" l="l"/>
            <a:pathLst>
              <a:path h="272856" w="272856">
                <a:moveTo>
                  <a:pt x="0" y="0"/>
                </a:moveTo>
                <a:lnTo>
                  <a:pt x="272856" y="0"/>
                </a:lnTo>
                <a:lnTo>
                  <a:pt x="272856" y="272856"/>
                </a:lnTo>
                <a:lnTo>
                  <a:pt x="0" y="27285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0" id="20"/>
          <p:cNvSpPr/>
          <p:nvPr/>
        </p:nvSpPr>
        <p:spPr>
          <a:xfrm flipH="false" flipV="false" rot="0">
            <a:off x="12113294" y="7931191"/>
            <a:ext cx="272856" cy="272856"/>
          </a:xfrm>
          <a:custGeom>
            <a:avLst/>
            <a:gdLst/>
            <a:ahLst/>
            <a:cxnLst/>
            <a:rect r="r" b="b" t="t" l="l"/>
            <a:pathLst>
              <a:path h="272856" w="272856">
                <a:moveTo>
                  <a:pt x="0" y="0"/>
                </a:moveTo>
                <a:lnTo>
                  <a:pt x="272856" y="0"/>
                </a:lnTo>
                <a:lnTo>
                  <a:pt x="272856" y="272856"/>
                </a:lnTo>
                <a:lnTo>
                  <a:pt x="0" y="27285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1" id="21"/>
          <p:cNvSpPr/>
          <p:nvPr/>
        </p:nvSpPr>
        <p:spPr>
          <a:xfrm flipH="false" flipV="false" rot="0">
            <a:off x="6054911" y="8985444"/>
            <a:ext cx="272856" cy="272856"/>
          </a:xfrm>
          <a:custGeom>
            <a:avLst/>
            <a:gdLst/>
            <a:ahLst/>
            <a:cxnLst/>
            <a:rect r="r" b="b" t="t" l="l"/>
            <a:pathLst>
              <a:path h="272856" w="272856">
                <a:moveTo>
                  <a:pt x="0" y="0"/>
                </a:moveTo>
                <a:lnTo>
                  <a:pt x="272856" y="0"/>
                </a:lnTo>
                <a:lnTo>
                  <a:pt x="272856" y="272856"/>
                </a:lnTo>
                <a:lnTo>
                  <a:pt x="0" y="27285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2" id="22"/>
          <p:cNvSpPr/>
          <p:nvPr/>
        </p:nvSpPr>
        <p:spPr>
          <a:xfrm flipH="false" flipV="false" rot="0">
            <a:off x="12113294" y="8985444"/>
            <a:ext cx="272856" cy="272856"/>
          </a:xfrm>
          <a:custGeom>
            <a:avLst/>
            <a:gdLst/>
            <a:ahLst/>
            <a:cxnLst/>
            <a:rect r="r" b="b" t="t" l="l"/>
            <a:pathLst>
              <a:path h="272856" w="272856">
                <a:moveTo>
                  <a:pt x="0" y="0"/>
                </a:moveTo>
                <a:lnTo>
                  <a:pt x="272856" y="0"/>
                </a:lnTo>
                <a:lnTo>
                  <a:pt x="272856" y="272856"/>
                </a:lnTo>
                <a:lnTo>
                  <a:pt x="0" y="27285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3404770">
            <a:off x="8409858" y="3218490"/>
            <a:ext cx="13320958" cy="5095266"/>
          </a:xfrm>
          <a:custGeom>
            <a:avLst/>
            <a:gdLst/>
            <a:ahLst/>
            <a:cxnLst/>
            <a:rect r="r" b="b" t="t" l="l"/>
            <a:pathLst>
              <a:path h="5095266" w="13320958">
                <a:moveTo>
                  <a:pt x="0" y="0"/>
                </a:moveTo>
                <a:lnTo>
                  <a:pt x="13320958" y="0"/>
                </a:lnTo>
                <a:lnTo>
                  <a:pt x="13320958" y="5095266"/>
                </a:lnTo>
                <a:lnTo>
                  <a:pt x="0" y="5095266"/>
                </a:lnTo>
                <a:lnTo>
                  <a:pt x="0" y="0"/>
                </a:lnTo>
                <a:close/>
              </a:path>
            </a:pathLst>
          </a:custGeom>
          <a:blipFill>
            <a:blip r:embed="rId3"/>
            <a:stretch>
              <a:fillRect l="0" t="0" r="0" b="0"/>
            </a:stretch>
          </a:blipFill>
        </p:spPr>
      </p:sp>
      <p:sp>
        <p:nvSpPr>
          <p:cNvPr name="Freeform 4" id="4"/>
          <p:cNvSpPr/>
          <p:nvPr/>
        </p:nvSpPr>
        <p:spPr>
          <a:xfrm flipH="true" flipV="false" rot="0">
            <a:off x="1143537" y="3272163"/>
            <a:ext cx="3417972" cy="102539"/>
          </a:xfrm>
          <a:custGeom>
            <a:avLst/>
            <a:gdLst/>
            <a:ahLst/>
            <a:cxnLst/>
            <a:rect r="r" b="b" t="t" l="l"/>
            <a:pathLst>
              <a:path h="102539" w="3417972">
                <a:moveTo>
                  <a:pt x="3417972" y="0"/>
                </a:moveTo>
                <a:lnTo>
                  <a:pt x="0" y="0"/>
                </a:lnTo>
                <a:lnTo>
                  <a:pt x="0" y="102540"/>
                </a:lnTo>
                <a:lnTo>
                  <a:pt x="3417972" y="102540"/>
                </a:lnTo>
                <a:lnTo>
                  <a:pt x="3417972"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1014681" y="1310697"/>
            <a:ext cx="11756933" cy="1375410"/>
          </a:xfrm>
          <a:prstGeom prst="rect">
            <a:avLst/>
          </a:prstGeom>
        </p:spPr>
        <p:txBody>
          <a:bodyPr anchor="t" rtlCol="false" tIns="0" lIns="0" bIns="0" rIns="0">
            <a:spAutoFit/>
          </a:bodyPr>
          <a:lstStyle/>
          <a:p>
            <a:pPr algn="l">
              <a:lnSpc>
                <a:spcPts val="9239"/>
              </a:lnSpc>
            </a:pPr>
            <a:r>
              <a:rPr lang="en-US" sz="6599" b="true">
                <a:solidFill>
                  <a:srgbClr val="F6F3F1"/>
                </a:solidFill>
                <a:latin typeface="Mont Bold"/>
                <a:ea typeface="Mont Bold"/>
                <a:cs typeface="Mont Bold"/>
                <a:sym typeface="Mont Bold"/>
              </a:rPr>
              <a:t>GESTION DES PRODUITS</a:t>
            </a:r>
          </a:p>
        </p:txBody>
      </p:sp>
      <p:grpSp>
        <p:nvGrpSpPr>
          <p:cNvPr name="Group 6" id="6"/>
          <p:cNvGrpSpPr/>
          <p:nvPr/>
        </p:nvGrpSpPr>
        <p:grpSpPr>
          <a:xfrm rot="0">
            <a:off x="1014681" y="6483078"/>
            <a:ext cx="3814186" cy="1061195"/>
            <a:chOff x="0" y="0"/>
            <a:chExt cx="1532770" cy="426452"/>
          </a:xfrm>
        </p:grpSpPr>
        <p:sp>
          <p:nvSpPr>
            <p:cNvPr name="Freeform 7" id="7"/>
            <p:cNvSpPr/>
            <p:nvPr/>
          </p:nvSpPr>
          <p:spPr>
            <a:xfrm flipH="false" flipV="false" rot="0">
              <a:off x="0" y="0"/>
              <a:ext cx="1532770" cy="426452"/>
            </a:xfrm>
            <a:custGeom>
              <a:avLst/>
              <a:gdLst/>
              <a:ahLst/>
              <a:cxnLst/>
              <a:rect r="r" b="b" t="t" l="l"/>
              <a:pathLst>
                <a:path h="426452" w="1532770">
                  <a:moveTo>
                    <a:pt x="50744" y="0"/>
                  </a:moveTo>
                  <a:lnTo>
                    <a:pt x="1482026" y="0"/>
                  </a:lnTo>
                  <a:cubicBezTo>
                    <a:pt x="1495484" y="0"/>
                    <a:pt x="1508391" y="5346"/>
                    <a:pt x="1517908" y="14863"/>
                  </a:cubicBezTo>
                  <a:cubicBezTo>
                    <a:pt x="1527424" y="24379"/>
                    <a:pt x="1532770" y="37286"/>
                    <a:pt x="1532770" y="50744"/>
                  </a:cubicBezTo>
                  <a:lnTo>
                    <a:pt x="1532770" y="375708"/>
                  </a:lnTo>
                  <a:cubicBezTo>
                    <a:pt x="1532770" y="389166"/>
                    <a:pt x="1527424" y="402073"/>
                    <a:pt x="1517908" y="411590"/>
                  </a:cubicBezTo>
                  <a:cubicBezTo>
                    <a:pt x="1508391" y="421106"/>
                    <a:pt x="1495484" y="426452"/>
                    <a:pt x="1482026" y="426452"/>
                  </a:cubicBezTo>
                  <a:lnTo>
                    <a:pt x="50744" y="426452"/>
                  </a:lnTo>
                  <a:cubicBezTo>
                    <a:pt x="37286" y="426452"/>
                    <a:pt x="24379" y="421106"/>
                    <a:pt x="14863" y="411590"/>
                  </a:cubicBezTo>
                  <a:cubicBezTo>
                    <a:pt x="5346" y="402073"/>
                    <a:pt x="0" y="389166"/>
                    <a:pt x="0" y="375708"/>
                  </a:cubicBezTo>
                  <a:lnTo>
                    <a:pt x="0" y="50744"/>
                  </a:lnTo>
                  <a:cubicBezTo>
                    <a:pt x="0" y="37286"/>
                    <a:pt x="5346" y="24379"/>
                    <a:pt x="14863" y="14863"/>
                  </a:cubicBezTo>
                  <a:cubicBezTo>
                    <a:pt x="24379" y="5346"/>
                    <a:pt x="37286" y="0"/>
                    <a:pt x="50744" y="0"/>
                  </a:cubicBezTo>
                  <a:close/>
                </a:path>
              </a:pathLst>
            </a:custGeom>
            <a:solidFill>
              <a:srgbClr val="C835D4"/>
            </a:solidFill>
          </p:spPr>
        </p:sp>
        <p:sp>
          <p:nvSpPr>
            <p:cNvPr name="TextBox 8" id="8"/>
            <p:cNvSpPr txBox="true"/>
            <p:nvPr/>
          </p:nvSpPr>
          <p:spPr>
            <a:xfrm>
              <a:off x="0" y="-57150"/>
              <a:ext cx="1532770" cy="483602"/>
            </a:xfrm>
            <a:prstGeom prst="rect">
              <a:avLst/>
            </a:prstGeom>
          </p:spPr>
          <p:txBody>
            <a:bodyPr anchor="ctr" rtlCol="false" tIns="50800" lIns="50800" bIns="50800" rIns="50800"/>
            <a:lstStyle/>
            <a:p>
              <a:pPr algn="ctr">
                <a:lnSpc>
                  <a:spcPts val="2940"/>
                </a:lnSpc>
              </a:pPr>
            </a:p>
          </p:txBody>
        </p:sp>
      </p:grpSp>
      <p:grpSp>
        <p:nvGrpSpPr>
          <p:cNvPr name="Group 9" id="9"/>
          <p:cNvGrpSpPr/>
          <p:nvPr/>
        </p:nvGrpSpPr>
        <p:grpSpPr>
          <a:xfrm rot="0">
            <a:off x="1037531" y="4890665"/>
            <a:ext cx="3814186" cy="1061195"/>
            <a:chOff x="0" y="0"/>
            <a:chExt cx="1532770" cy="426452"/>
          </a:xfrm>
        </p:grpSpPr>
        <p:sp>
          <p:nvSpPr>
            <p:cNvPr name="Freeform 10" id="10"/>
            <p:cNvSpPr/>
            <p:nvPr/>
          </p:nvSpPr>
          <p:spPr>
            <a:xfrm flipH="false" flipV="false" rot="0">
              <a:off x="0" y="0"/>
              <a:ext cx="1532770" cy="426452"/>
            </a:xfrm>
            <a:custGeom>
              <a:avLst/>
              <a:gdLst/>
              <a:ahLst/>
              <a:cxnLst/>
              <a:rect r="r" b="b" t="t" l="l"/>
              <a:pathLst>
                <a:path h="426452" w="1532770">
                  <a:moveTo>
                    <a:pt x="50744" y="0"/>
                  </a:moveTo>
                  <a:lnTo>
                    <a:pt x="1482026" y="0"/>
                  </a:lnTo>
                  <a:cubicBezTo>
                    <a:pt x="1495484" y="0"/>
                    <a:pt x="1508391" y="5346"/>
                    <a:pt x="1517908" y="14863"/>
                  </a:cubicBezTo>
                  <a:cubicBezTo>
                    <a:pt x="1527424" y="24379"/>
                    <a:pt x="1532770" y="37286"/>
                    <a:pt x="1532770" y="50744"/>
                  </a:cubicBezTo>
                  <a:lnTo>
                    <a:pt x="1532770" y="375708"/>
                  </a:lnTo>
                  <a:cubicBezTo>
                    <a:pt x="1532770" y="389166"/>
                    <a:pt x="1527424" y="402073"/>
                    <a:pt x="1517908" y="411590"/>
                  </a:cubicBezTo>
                  <a:cubicBezTo>
                    <a:pt x="1508391" y="421106"/>
                    <a:pt x="1495484" y="426452"/>
                    <a:pt x="1482026" y="426452"/>
                  </a:cubicBezTo>
                  <a:lnTo>
                    <a:pt x="50744" y="426452"/>
                  </a:lnTo>
                  <a:cubicBezTo>
                    <a:pt x="37286" y="426452"/>
                    <a:pt x="24379" y="421106"/>
                    <a:pt x="14863" y="411590"/>
                  </a:cubicBezTo>
                  <a:cubicBezTo>
                    <a:pt x="5346" y="402073"/>
                    <a:pt x="0" y="389166"/>
                    <a:pt x="0" y="375708"/>
                  </a:cubicBezTo>
                  <a:lnTo>
                    <a:pt x="0" y="50744"/>
                  </a:lnTo>
                  <a:cubicBezTo>
                    <a:pt x="0" y="37286"/>
                    <a:pt x="5346" y="24379"/>
                    <a:pt x="14863" y="14863"/>
                  </a:cubicBezTo>
                  <a:cubicBezTo>
                    <a:pt x="24379" y="5346"/>
                    <a:pt x="37286" y="0"/>
                    <a:pt x="50744" y="0"/>
                  </a:cubicBezTo>
                  <a:close/>
                </a:path>
              </a:pathLst>
            </a:custGeom>
            <a:solidFill>
              <a:srgbClr val="E61FC0"/>
            </a:solidFill>
          </p:spPr>
        </p:sp>
        <p:sp>
          <p:nvSpPr>
            <p:cNvPr name="TextBox 11" id="11"/>
            <p:cNvSpPr txBox="true"/>
            <p:nvPr/>
          </p:nvSpPr>
          <p:spPr>
            <a:xfrm>
              <a:off x="0" y="-57150"/>
              <a:ext cx="1532770" cy="483602"/>
            </a:xfrm>
            <a:prstGeom prst="rect">
              <a:avLst/>
            </a:prstGeom>
          </p:spPr>
          <p:txBody>
            <a:bodyPr anchor="ctr" rtlCol="false" tIns="50800" lIns="50800" bIns="50800" rIns="50800"/>
            <a:lstStyle/>
            <a:p>
              <a:pPr algn="ctr">
                <a:lnSpc>
                  <a:spcPts val="2940"/>
                </a:lnSpc>
              </a:pPr>
            </a:p>
          </p:txBody>
        </p:sp>
      </p:grpSp>
      <p:grpSp>
        <p:nvGrpSpPr>
          <p:cNvPr name="Group 12" id="12"/>
          <p:cNvGrpSpPr/>
          <p:nvPr/>
        </p:nvGrpSpPr>
        <p:grpSpPr>
          <a:xfrm rot="0">
            <a:off x="1014681" y="8197105"/>
            <a:ext cx="3814186" cy="1061195"/>
            <a:chOff x="0" y="0"/>
            <a:chExt cx="1532770" cy="426452"/>
          </a:xfrm>
        </p:grpSpPr>
        <p:sp>
          <p:nvSpPr>
            <p:cNvPr name="Freeform 13" id="13"/>
            <p:cNvSpPr/>
            <p:nvPr/>
          </p:nvSpPr>
          <p:spPr>
            <a:xfrm flipH="false" flipV="false" rot="0">
              <a:off x="0" y="0"/>
              <a:ext cx="1532770" cy="426452"/>
            </a:xfrm>
            <a:custGeom>
              <a:avLst/>
              <a:gdLst/>
              <a:ahLst/>
              <a:cxnLst/>
              <a:rect r="r" b="b" t="t" l="l"/>
              <a:pathLst>
                <a:path h="426452" w="1532770">
                  <a:moveTo>
                    <a:pt x="50744" y="0"/>
                  </a:moveTo>
                  <a:lnTo>
                    <a:pt x="1482026" y="0"/>
                  </a:lnTo>
                  <a:cubicBezTo>
                    <a:pt x="1495484" y="0"/>
                    <a:pt x="1508391" y="5346"/>
                    <a:pt x="1517908" y="14863"/>
                  </a:cubicBezTo>
                  <a:cubicBezTo>
                    <a:pt x="1527424" y="24379"/>
                    <a:pt x="1532770" y="37286"/>
                    <a:pt x="1532770" y="50744"/>
                  </a:cubicBezTo>
                  <a:lnTo>
                    <a:pt x="1532770" y="375708"/>
                  </a:lnTo>
                  <a:cubicBezTo>
                    <a:pt x="1532770" y="389166"/>
                    <a:pt x="1527424" y="402073"/>
                    <a:pt x="1517908" y="411590"/>
                  </a:cubicBezTo>
                  <a:cubicBezTo>
                    <a:pt x="1508391" y="421106"/>
                    <a:pt x="1495484" y="426452"/>
                    <a:pt x="1482026" y="426452"/>
                  </a:cubicBezTo>
                  <a:lnTo>
                    <a:pt x="50744" y="426452"/>
                  </a:lnTo>
                  <a:cubicBezTo>
                    <a:pt x="37286" y="426452"/>
                    <a:pt x="24379" y="421106"/>
                    <a:pt x="14863" y="411590"/>
                  </a:cubicBezTo>
                  <a:cubicBezTo>
                    <a:pt x="5346" y="402073"/>
                    <a:pt x="0" y="389166"/>
                    <a:pt x="0" y="375708"/>
                  </a:cubicBezTo>
                  <a:lnTo>
                    <a:pt x="0" y="50744"/>
                  </a:lnTo>
                  <a:cubicBezTo>
                    <a:pt x="0" y="37286"/>
                    <a:pt x="5346" y="24379"/>
                    <a:pt x="14863" y="14863"/>
                  </a:cubicBezTo>
                  <a:cubicBezTo>
                    <a:pt x="24379" y="5346"/>
                    <a:pt x="37286" y="0"/>
                    <a:pt x="50744" y="0"/>
                  </a:cubicBezTo>
                  <a:close/>
                </a:path>
              </a:pathLst>
            </a:custGeom>
            <a:solidFill>
              <a:srgbClr val="3FB6FF"/>
            </a:solidFill>
          </p:spPr>
        </p:sp>
        <p:sp>
          <p:nvSpPr>
            <p:cNvPr name="TextBox 14" id="14"/>
            <p:cNvSpPr txBox="true"/>
            <p:nvPr/>
          </p:nvSpPr>
          <p:spPr>
            <a:xfrm>
              <a:off x="0" y="-57150"/>
              <a:ext cx="1532770" cy="483602"/>
            </a:xfrm>
            <a:prstGeom prst="rect">
              <a:avLst/>
            </a:prstGeom>
          </p:spPr>
          <p:txBody>
            <a:bodyPr anchor="ctr" rtlCol="false" tIns="50800" lIns="50800" bIns="50800" rIns="50800"/>
            <a:lstStyle/>
            <a:p>
              <a:pPr algn="ctr">
                <a:lnSpc>
                  <a:spcPts val="2940"/>
                </a:lnSpc>
              </a:pPr>
            </a:p>
          </p:txBody>
        </p:sp>
      </p:grpSp>
      <p:sp>
        <p:nvSpPr>
          <p:cNvPr name="TextBox 15" id="15"/>
          <p:cNvSpPr txBox="true"/>
          <p:nvPr/>
        </p:nvSpPr>
        <p:spPr>
          <a:xfrm rot="0">
            <a:off x="5172812" y="5204990"/>
            <a:ext cx="8667750" cy="375395"/>
          </a:xfrm>
          <a:prstGeom prst="rect">
            <a:avLst/>
          </a:prstGeom>
        </p:spPr>
        <p:txBody>
          <a:bodyPr anchor="t" rtlCol="false" tIns="0" lIns="0" bIns="0" rIns="0">
            <a:spAutoFit/>
          </a:bodyPr>
          <a:lstStyle/>
          <a:p>
            <a:pPr algn="l">
              <a:lnSpc>
                <a:spcPts val="2933"/>
              </a:lnSpc>
            </a:pPr>
            <a:r>
              <a:rPr lang="en-US" sz="2095">
                <a:solidFill>
                  <a:srgbClr val="F6F3F1"/>
                </a:solidFill>
                <a:latin typeface="Public Sans"/>
                <a:ea typeface="Public Sans"/>
                <a:cs typeface="Public Sans"/>
                <a:sym typeface="Public Sans"/>
              </a:rPr>
              <a:t>Suivi des produits, création, modification et suppression. </a:t>
            </a:r>
          </a:p>
        </p:txBody>
      </p:sp>
      <p:sp>
        <p:nvSpPr>
          <p:cNvPr name="TextBox 16" id="16"/>
          <p:cNvSpPr txBox="true"/>
          <p:nvPr/>
        </p:nvSpPr>
        <p:spPr>
          <a:xfrm rot="0">
            <a:off x="5172812" y="6797403"/>
            <a:ext cx="8667750" cy="375395"/>
          </a:xfrm>
          <a:prstGeom prst="rect">
            <a:avLst/>
          </a:prstGeom>
        </p:spPr>
        <p:txBody>
          <a:bodyPr anchor="t" rtlCol="false" tIns="0" lIns="0" bIns="0" rIns="0">
            <a:spAutoFit/>
          </a:bodyPr>
          <a:lstStyle/>
          <a:p>
            <a:pPr algn="l">
              <a:lnSpc>
                <a:spcPts val="2933"/>
              </a:lnSpc>
            </a:pPr>
            <a:r>
              <a:rPr lang="en-US" sz="2095">
                <a:solidFill>
                  <a:srgbClr val="F6F3F1"/>
                </a:solidFill>
                <a:latin typeface="Public Sans"/>
                <a:ea typeface="Public Sans"/>
                <a:cs typeface="Public Sans"/>
                <a:sym typeface="Public Sans"/>
              </a:rPr>
              <a:t>création des catégories , modification et suppression. </a:t>
            </a:r>
          </a:p>
        </p:txBody>
      </p:sp>
      <p:sp>
        <p:nvSpPr>
          <p:cNvPr name="TextBox 17" id="17"/>
          <p:cNvSpPr txBox="true"/>
          <p:nvPr/>
        </p:nvSpPr>
        <p:spPr>
          <a:xfrm rot="0">
            <a:off x="5172812" y="8511430"/>
            <a:ext cx="8810637" cy="375395"/>
          </a:xfrm>
          <a:prstGeom prst="rect">
            <a:avLst/>
          </a:prstGeom>
        </p:spPr>
        <p:txBody>
          <a:bodyPr anchor="t" rtlCol="false" tIns="0" lIns="0" bIns="0" rIns="0">
            <a:spAutoFit/>
          </a:bodyPr>
          <a:lstStyle/>
          <a:p>
            <a:pPr algn="l">
              <a:lnSpc>
                <a:spcPts val="2933"/>
              </a:lnSpc>
            </a:pPr>
            <a:r>
              <a:rPr lang="en-US" sz="2095">
                <a:solidFill>
                  <a:srgbClr val="F6F3F1"/>
                </a:solidFill>
                <a:latin typeface="Public Sans"/>
                <a:ea typeface="Public Sans"/>
                <a:cs typeface="Public Sans"/>
                <a:sym typeface="Public Sans"/>
              </a:rPr>
              <a:t>création des fournisseurs, modification et suppression. </a:t>
            </a:r>
          </a:p>
        </p:txBody>
      </p:sp>
      <p:sp>
        <p:nvSpPr>
          <p:cNvPr name="TextBox 18" id="18"/>
          <p:cNvSpPr txBox="true"/>
          <p:nvPr/>
        </p:nvSpPr>
        <p:spPr>
          <a:xfrm rot="0">
            <a:off x="1225767" y="6740309"/>
            <a:ext cx="3437714" cy="432435"/>
          </a:xfrm>
          <a:prstGeom prst="rect">
            <a:avLst/>
          </a:prstGeom>
        </p:spPr>
        <p:txBody>
          <a:bodyPr anchor="t" rtlCol="false" tIns="0" lIns="0" bIns="0" rIns="0">
            <a:spAutoFit/>
          </a:bodyPr>
          <a:lstStyle/>
          <a:p>
            <a:pPr algn="ctr">
              <a:lnSpc>
                <a:spcPts val="2940"/>
              </a:lnSpc>
            </a:pPr>
            <a:r>
              <a:rPr lang="en-US" b="true" sz="2100">
                <a:solidFill>
                  <a:srgbClr val="F6F3F1"/>
                </a:solidFill>
                <a:latin typeface="Mont Bold"/>
                <a:ea typeface="Mont Bold"/>
                <a:cs typeface="Mont Bold"/>
                <a:sym typeface="Mont Bold"/>
              </a:rPr>
              <a:t>CATÉGORIES</a:t>
            </a:r>
          </a:p>
        </p:txBody>
      </p:sp>
      <p:sp>
        <p:nvSpPr>
          <p:cNvPr name="TextBox 19" id="19"/>
          <p:cNvSpPr txBox="true"/>
          <p:nvPr/>
        </p:nvSpPr>
        <p:spPr>
          <a:xfrm rot="0">
            <a:off x="1248618" y="5147895"/>
            <a:ext cx="3437714" cy="432435"/>
          </a:xfrm>
          <a:prstGeom prst="rect">
            <a:avLst/>
          </a:prstGeom>
        </p:spPr>
        <p:txBody>
          <a:bodyPr anchor="t" rtlCol="false" tIns="0" lIns="0" bIns="0" rIns="0">
            <a:spAutoFit/>
          </a:bodyPr>
          <a:lstStyle/>
          <a:p>
            <a:pPr algn="ctr">
              <a:lnSpc>
                <a:spcPts val="2940"/>
              </a:lnSpc>
            </a:pPr>
            <a:r>
              <a:rPr lang="en-US" b="true" sz="2100">
                <a:solidFill>
                  <a:srgbClr val="F6F3F1"/>
                </a:solidFill>
                <a:latin typeface="Mont Bold"/>
                <a:ea typeface="Mont Bold"/>
                <a:cs typeface="Mont Bold"/>
                <a:sym typeface="Mont Bold"/>
              </a:rPr>
              <a:t>PRODUITS</a:t>
            </a:r>
          </a:p>
        </p:txBody>
      </p:sp>
      <p:sp>
        <p:nvSpPr>
          <p:cNvPr name="TextBox 20" id="20"/>
          <p:cNvSpPr txBox="true"/>
          <p:nvPr/>
        </p:nvSpPr>
        <p:spPr>
          <a:xfrm rot="0">
            <a:off x="1225767" y="8454335"/>
            <a:ext cx="3437714" cy="432435"/>
          </a:xfrm>
          <a:prstGeom prst="rect">
            <a:avLst/>
          </a:prstGeom>
        </p:spPr>
        <p:txBody>
          <a:bodyPr anchor="t" rtlCol="false" tIns="0" lIns="0" bIns="0" rIns="0">
            <a:spAutoFit/>
          </a:bodyPr>
          <a:lstStyle/>
          <a:p>
            <a:pPr algn="ctr">
              <a:lnSpc>
                <a:spcPts val="2940"/>
              </a:lnSpc>
            </a:pPr>
            <a:r>
              <a:rPr lang="en-US" b="true" sz="2100">
                <a:solidFill>
                  <a:srgbClr val="F6F3F1"/>
                </a:solidFill>
                <a:latin typeface="Mont Bold"/>
                <a:ea typeface="Mont Bold"/>
                <a:cs typeface="Mont Bold"/>
                <a:sym typeface="Mont Bold"/>
              </a:rPr>
              <a:t>FOURNISSEURS</a:t>
            </a:r>
          </a:p>
        </p:txBody>
      </p:sp>
      <p:sp>
        <p:nvSpPr>
          <p:cNvPr name="TextBox 21" id="21"/>
          <p:cNvSpPr txBox="true"/>
          <p:nvPr/>
        </p:nvSpPr>
        <p:spPr>
          <a:xfrm rot="0">
            <a:off x="1037531" y="952500"/>
            <a:ext cx="13349295" cy="533399"/>
          </a:xfrm>
          <a:prstGeom prst="rect">
            <a:avLst/>
          </a:prstGeom>
        </p:spPr>
        <p:txBody>
          <a:bodyPr anchor="t" rtlCol="false" tIns="0" lIns="0" bIns="0" rIns="0">
            <a:spAutoFit/>
          </a:bodyPr>
          <a:lstStyle/>
          <a:p>
            <a:pPr algn="just">
              <a:lnSpc>
                <a:spcPts val="4200"/>
              </a:lnSpc>
            </a:pPr>
            <a:r>
              <a:rPr lang="en-US" sz="3000" spc="300">
                <a:solidFill>
                  <a:srgbClr val="FFFFFF"/>
                </a:solidFill>
                <a:latin typeface="Public Sans Thin"/>
                <a:ea typeface="Public Sans Thin"/>
                <a:cs typeface="Public Sans Thin"/>
                <a:sym typeface="Public Sans Thin"/>
              </a:rPr>
              <a:t>ESPACE D’ADMINISTRATEUR</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F6F3F1"/>
        </a:solidFill>
      </p:bgPr>
    </p:bg>
    <p:spTree>
      <p:nvGrpSpPr>
        <p:cNvPr id="1" name=""/>
        <p:cNvGrpSpPr/>
        <p:nvPr/>
      </p:nvGrpSpPr>
      <p:grpSpPr>
        <a:xfrm>
          <a:off x="0" y="0"/>
          <a:ext cx="0" cy="0"/>
          <a:chOff x="0" y="0"/>
          <a:chExt cx="0" cy="0"/>
        </a:xfrm>
      </p:grpSpPr>
      <p:sp>
        <p:nvSpPr>
          <p:cNvPr name="Freeform 2" id="2"/>
          <p:cNvSpPr/>
          <p:nvPr/>
        </p:nvSpPr>
        <p:spPr>
          <a:xfrm flipH="false" flipV="false" rot="2481804">
            <a:off x="11131898" y="-1369302"/>
            <a:ext cx="11841987" cy="4796005"/>
          </a:xfrm>
          <a:custGeom>
            <a:avLst/>
            <a:gdLst/>
            <a:ahLst/>
            <a:cxnLst/>
            <a:rect r="r" b="b" t="t" l="l"/>
            <a:pathLst>
              <a:path h="4796005" w="11841987">
                <a:moveTo>
                  <a:pt x="0" y="0"/>
                </a:moveTo>
                <a:lnTo>
                  <a:pt x="11841987" y="0"/>
                </a:lnTo>
                <a:lnTo>
                  <a:pt x="11841987" y="4796004"/>
                </a:lnTo>
                <a:lnTo>
                  <a:pt x="0" y="4796004"/>
                </a:lnTo>
                <a:lnTo>
                  <a:pt x="0" y="0"/>
                </a:lnTo>
                <a:close/>
              </a:path>
            </a:pathLst>
          </a:custGeom>
          <a:blipFill>
            <a:blip r:embed="rId2"/>
            <a:stretch>
              <a:fillRect l="0" t="0" r="0" b="0"/>
            </a:stretch>
          </a:blipFill>
        </p:spPr>
      </p:sp>
      <p:sp>
        <p:nvSpPr>
          <p:cNvPr name="Freeform 3" id="3"/>
          <p:cNvSpPr/>
          <p:nvPr/>
        </p:nvSpPr>
        <p:spPr>
          <a:xfrm flipH="false" flipV="false" rot="3638173">
            <a:off x="-3815959" y="9947342"/>
            <a:ext cx="11304548" cy="3221796"/>
          </a:xfrm>
          <a:custGeom>
            <a:avLst/>
            <a:gdLst/>
            <a:ahLst/>
            <a:cxnLst/>
            <a:rect r="r" b="b" t="t" l="l"/>
            <a:pathLst>
              <a:path h="3221796" w="11304548">
                <a:moveTo>
                  <a:pt x="0" y="0"/>
                </a:moveTo>
                <a:lnTo>
                  <a:pt x="11304547" y="0"/>
                </a:lnTo>
                <a:lnTo>
                  <a:pt x="11304547" y="3221796"/>
                </a:lnTo>
                <a:lnTo>
                  <a:pt x="0" y="3221796"/>
                </a:lnTo>
                <a:lnTo>
                  <a:pt x="0" y="0"/>
                </a:lnTo>
                <a:close/>
              </a:path>
            </a:pathLst>
          </a:custGeom>
          <a:blipFill>
            <a:blip r:embed="rId3"/>
            <a:stretch>
              <a:fillRect l="0" t="0" r="0" b="0"/>
            </a:stretch>
          </a:blipFill>
        </p:spPr>
      </p:sp>
      <p:grpSp>
        <p:nvGrpSpPr>
          <p:cNvPr name="Group 4" id="4"/>
          <p:cNvGrpSpPr>
            <a:grpSpLocks noChangeAspect="true"/>
          </p:cNvGrpSpPr>
          <p:nvPr/>
        </p:nvGrpSpPr>
        <p:grpSpPr>
          <a:xfrm rot="0">
            <a:off x="1028700" y="3184671"/>
            <a:ext cx="7564698" cy="6073629"/>
            <a:chOff x="0" y="0"/>
            <a:chExt cx="7467600" cy="5995670"/>
          </a:xfrm>
        </p:grpSpPr>
        <p:sp>
          <p:nvSpPr>
            <p:cNvPr name="Freeform 5" id="5"/>
            <p:cNvSpPr/>
            <p:nvPr/>
          </p:nvSpPr>
          <p:spPr>
            <a:xfrm flipH="false" flipV="false" rot="0">
              <a:off x="0" y="0"/>
              <a:ext cx="7467600" cy="4513580"/>
            </a:xfrm>
            <a:custGeom>
              <a:avLst/>
              <a:gdLst/>
              <a:ahLst/>
              <a:cxnLst/>
              <a:rect r="r" b="b" t="t" l="l"/>
              <a:pathLst>
                <a:path h="4513580" w="7467600">
                  <a:moveTo>
                    <a:pt x="7127240" y="0"/>
                  </a:moveTo>
                  <a:lnTo>
                    <a:pt x="340360" y="0"/>
                  </a:lnTo>
                  <a:cubicBezTo>
                    <a:pt x="152400" y="0"/>
                    <a:pt x="0" y="152400"/>
                    <a:pt x="0" y="340360"/>
                  </a:cubicBezTo>
                  <a:lnTo>
                    <a:pt x="0" y="4513580"/>
                  </a:lnTo>
                  <a:lnTo>
                    <a:pt x="7467600" y="4513580"/>
                  </a:lnTo>
                  <a:lnTo>
                    <a:pt x="7467600" y="340360"/>
                  </a:lnTo>
                  <a:cubicBezTo>
                    <a:pt x="7467600" y="152400"/>
                    <a:pt x="7315200" y="0"/>
                    <a:pt x="7127240" y="0"/>
                  </a:cubicBezTo>
                  <a:close/>
                  <a:moveTo>
                    <a:pt x="7142480" y="4188460"/>
                  </a:moveTo>
                  <a:lnTo>
                    <a:pt x="314961" y="4188460"/>
                  </a:lnTo>
                  <a:lnTo>
                    <a:pt x="314961" y="353060"/>
                  </a:lnTo>
                  <a:lnTo>
                    <a:pt x="7142480" y="353060"/>
                  </a:lnTo>
                  <a:lnTo>
                    <a:pt x="7142480" y="4188460"/>
                  </a:lnTo>
                  <a:close/>
                </a:path>
              </a:pathLst>
            </a:custGeom>
            <a:solidFill>
              <a:srgbClr val="000000"/>
            </a:solidFill>
          </p:spPr>
        </p:sp>
        <p:sp>
          <p:nvSpPr>
            <p:cNvPr name="Freeform 6" id="6"/>
            <p:cNvSpPr/>
            <p:nvPr/>
          </p:nvSpPr>
          <p:spPr>
            <a:xfrm flipH="false" flipV="false" rot="0">
              <a:off x="0" y="4514850"/>
              <a:ext cx="7467600" cy="695960"/>
            </a:xfrm>
            <a:custGeom>
              <a:avLst/>
              <a:gdLst/>
              <a:ahLst/>
              <a:cxnLst/>
              <a:rect r="r" b="b" t="t" l="l"/>
              <a:pathLst>
                <a:path h="695960" w="7467600">
                  <a:moveTo>
                    <a:pt x="0" y="355600"/>
                  </a:moveTo>
                  <a:cubicBezTo>
                    <a:pt x="0" y="543560"/>
                    <a:pt x="152400" y="695960"/>
                    <a:pt x="340360" y="695960"/>
                  </a:cubicBezTo>
                  <a:lnTo>
                    <a:pt x="7127240" y="695960"/>
                  </a:lnTo>
                  <a:cubicBezTo>
                    <a:pt x="7315200" y="695960"/>
                    <a:pt x="7467600" y="543560"/>
                    <a:pt x="7467600" y="355600"/>
                  </a:cubicBezTo>
                  <a:lnTo>
                    <a:pt x="7467600" y="0"/>
                  </a:lnTo>
                  <a:lnTo>
                    <a:pt x="0" y="0"/>
                  </a:lnTo>
                  <a:lnTo>
                    <a:pt x="0" y="355600"/>
                  </a:lnTo>
                  <a:close/>
                </a:path>
              </a:pathLst>
            </a:custGeom>
            <a:solidFill>
              <a:srgbClr val="E9E9E9"/>
            </a:solidFill>
          </p:spPr>
        </p:sp>
        <p:sp>
          <p:nvSpPr>
            <p:cNvPr name="Freeform 7" id="7"/>
            <p:cNvSpPr/>
            <p:nvPr/>
          </p:nvSpPr>
          <p:spPr>
            <a:xfrm flipH="false" flipV="false" rot="0">
              <a:off x="2429510" y="5210810"/>
              <a:ext cx="2606040" cy="791210"/>
            </a:xfrm>
            <a:custGeom>
              <a:avLst/>
              <a:gdLst/>
              <a:ahLst/>
              <a:cxnLst/>
              <a:rect r="r" b="b" t="t" l="l"/>
              <a:pathLst>
                <a:path h="791210" w="2606040">
                  <a:moveTo>
                    <a:pt x="1258570" y="0"/>
                  </a:moveTo>
                  <a:lnTo>
                    <a:pt x="453390" y="0"/>
                  </a:lnTo>
                  <a:cubicBezTo>
                    <a:pt x="453390" y="0"/>
                    <a:pt x="429260" y="370840"/>
                    <a:pt x="403860" y="525780"/>
                  </a:cubicBezTo>
                  <a:cubicBezTo>
                    <a:pt x="359410" y="791210"/>
                    <a:pt x="87630" y="706120"/>
                    <a:pt x="10160" y="762000"/>
                  </a:cubicBezTo>
                  <a:cubicBezTo>
                    <a:pt x="0" y="769620"/>
                    <a:pt x="5080" y="786130"/>
                    <a:pt x="17780" y="786130"/>
                  </a:cubicBezTo>
                  <a:lnTo>
                    <a:pt x="2588260" y="786130"/>
                  </a:lnTo>
                  <a:cubicBezTo>
                    <a:pt x="2600960" y="786130"/>
                    <a:pt x="2606040" y="769620"/>
                    <a:pt x="2595880" y="762000"/>
                  </a:cubicBezTo>
                  <a:cubicBezTo>
                    <a:pt x="2518410" y="706120"/>
                    <a:pt x="2246630" y="791210"/>
                    <a:pt x="2202180" y="525780"/>
                  </a:cubicBezTo>
                  <a:cubicBezTo>
                    <a:pt x="2176780" y="370840"/>
                    <a:pt x="2152650" y="0"/>
                    <a:pt x="2152650" y="0"/>
                  </a:cubicBezTo>
                  <a:lnTo>
                    <a:pt x="1258570" y="0"/>
                  </a:lnTo>
                  <a:close/>
                </a:path>
              </a:pathLst>
            </a:custGeom>
            <a:solidFill>
              <a:srgbClr val="BBBBBB"/>
            </a:solidFill>
          </p:spPr>
        </p:sp>
        <p:sp>
          <p:nvSpPr>
            <p:cNvPr name="Freeform 8" id="8"/>
            <p:cNvSpPr/>
            <p:nvPr/>
          </p:nvSpPr>
          <p:spPr>
            <a:xfrm flipH="false" flipV="false" rot="0">
              <a:off x="314960" y="353060"/>
              <a:ext cx="6827520" cy="3835400"/>
            </a:xfrm>
            <a:custGeom>
              <a:avLst/>
              <a:gdLst/>
              <a:ahLst/>
              <a:cxnLst/>
              <a:rect r="r" b="b" t="t" l="l"/>
              <a:pathLst>
                <a:path h="3835400" w="6827520">
                  <a:moveTo>
                    <a:pt x="0" y="0"/>
                  </a:moveTo>
                  <a:lnTo>
                    <a:pt x="6827520" y="0"/>
                  </a:lnTo>
                  <a:lnTo>
                    <a:pt x="6827520" y="3835400"/>
                  </a:lnTo>
                  <a:lnTo>
                    <a:pt x="0" y="3835400"/>
                  </a:lnTo>
                  <a:close/>
                </a:path>
              </a:pathLst>
            </a:custGeom>
            <a:blipFill>
              <a:blip r:embed="rId4"/>
              <a:stretch>
                <a:fillRect l="0" t="-976" r="0" b="-976"/>
              </a:stretch>
            </a:blipFill>
          </p:spPr>
        </p:sp>
      </p:grpSp>
      <p:grpSp>
        <p:nvGrpSpPr>
          <p:cNvPr name="Group 9" id="9"/>
          <p:cNvGrpSpPr>
            <a:grpSpLocks noChangeAspect="true"/>
          </p:cNvGrpSpPr>
          <p:nvPr/>
        </p:nvGrpSpPr>
        <p:grpSpPr>
          <a:xfrm rot="0">
            <a:off x="9694602" y="3184671"/>
            <a:ext cx="7564698" cy="6073629"/>
            <a:chOff x="0" y="0"/>
            <a:chExt cx="7467600" cy="5995670"/>
          </a:xfrm>
        </p:grpSpPr>
        <p:sp>
          <p:nvSpPr>
            <p:cNvPr name="Freeform 10" id="10"/>
            <p:cNvSpPr/>
            <p:nvPr/>
          </p:nvSpPr>
          <p:spPr>
            <a:xfrm flipH="false" flipV="false" rot="0">
              <a:off x="0" y="0"/>
              <a:ext cx="7467600" cy="4513580"/>
            </a:xfrm>
            <a:custGeom>
              <a:avLst/>
              <a:gdLst/>
              <a:ahLst/>
              <a:cxnLst/>
              <a:rect r="r" b="b" t="t" l="l"/>
              <a:pathLst>
                <a:path h="4513580" w="7467600">
                  <a:moveTo>
                    <a:pt x="7127240" y="0"/>
                  </a:moveTo>
                  <a:lnTo>
                    <a:pt x="340360" y="0"/>
                  </a:lnTo>
                  <a:cubicBezTo>
                    <a:pt x="152400" y="0"/>
                    <a:pt x="0" y="152400"/>
                    <a:pt x="0" y="340360"/>
                  </a:cubicBezTo>
                  <a:lnTo>
                    <a:pt x="0" y="4513580"/>
                  </a:lnTo>
                  <a:lnTo>
                    <a:pt x="7467600" y="4513580"/>
                  </a:lnTo>
                  <a:lnTo>
                    <a:pt x="7467600" y="340360"/>
                  </a:lnTo>
                  <a:cubicBezTo>
                    <a:pt x="7467600" y="152400"/>
                    <a:pt x="7315200" y="0"/>
                    <a:pt x="7127240" y="0"/>
                  </a:cubicBezTo>
                  <a:close/>
                  <a:moveTo>
                    <a:pt x="7142480" y="4188460"/>
                  </a:moveTo>
                  <a:lnTo>
                    <a:pt x="314961" y="4188460"/>
                  </a:lnTo>
                  <a:lnTo>
                    <a:pt x="314961" y="353060"/>
                  </a:lnTo>
                  <a:lnTo>
                    <a:pt x="7142480" y="353060"/>
                  </a:lnTo>
                  <a:lnTo>
                    <a:pt x="7142480" y="4188460"/>
                  </a:lnTo>
                  <a:close/>
                </a:path>
              </a:pathLst>
            </a:custGeom>
            <a:solidFill>
              <a:srgbClr val="000000"/>
            </a:solidFill>
          </p:spPr>
        </p:sp>
        <p:sp>
          <p:nvSpPr>
            <p:cNvPr name="Freeform 11" id="11"/>
            <p:cNvSpPr/>
            <p:nvPr/>
          </p:nvSpPr>
          <p:spPr>
            <a:xfrm flipH="false" flipV="false" rot="0">
              <a:off x="0" y="4514850"/>
              <a:ext cx="7467600" cy="695960"/>
            </a:xfrm>
            <a:custGeom>
              <a:avLst/>
              <a:gdLst/>
              <a:ahLst/>
              <a:cxnLst/>
              <a:rect r="r" b="b" t="t" l="l"/>
              <a:pathLst>
                <a:path h="695960" w="7467600">
                  <a:moveTo>
                    <a:pt x="0" y="355600"/>
                  </a:moveTo>
                  <a:cubicBezTo>
                    <a:pt x="0" y="543560"/>
                    <a:pt x="152400" y="695960"/>
                    <a:pt x="340360" y="695960"/>
                  </a:cubicBezTo>
                  <a:lnTo>
                    <a:pt x="7127240" y="695960"/>
                  </a:lnTo>
                  <a:cubicBezTo>
                    <a:pt x="7315200" y="695960"/>
                    <a:pt x="7467600" y="543560"/>
                    <a:pt x="7467600" y="355600"/>
                  </a:cubicBezTo>
                  <a:lnTo>
                    <a:pt x="7467600" y="0"/>
                  </a:lnTo>
                  <a:lnTo>
                    <a:pt x="0" y="0"/>
                  </a:lnTo>
                  <a:lnTo>
                    <a:pt x="0" y="355600"/>
                  </a:lnTo>
                  <a:close/>
                </a:path>
              </a:pathLst>
            </a:custGeom>
            <a:solidFill>
              <a:srgbClr val="E9E9E9"/>
            </a:solidFill>
          </p:spPr>
        </p:sp>
        <p:sp>
          <p:nvSpPr>
            <p:cNvPr name="Freeform 12" id="12"/>
            <p:cNvSpPr/>
            <p:nvPr/>
          </p:nvSpPr>
          <p:spPr>
            <a:xfrm flipH="false" flipV="false" rot="0">
              <a:off x="2429510" y="5210810"/>
              <a:ext cx="2606040" cy="791210"/>
            </a:xfrm>
            <a:custGeom>
              <a:avLst/>
              <a:gdLst/>
              <a:ahLst/>
              <a:cxnLst/>
              <a:rect r="r" b="b" t="t" l="l"/>
              <a:pathLst>
                <a:path h="791210" w="2606040">
                  <a:moveTo>
                    <a:pt x="1258570" y="0"/>
                  </a:moveTo>
                  <a:lnTo>
                    <a:pt x="453390" y="0"/>
                  </a:lnTo>
                  <a:cubicBezTo>
                    <a:pt x="453390" y="0"/>
                    <a:pt x="429260" y="370840"/>
                    <a:pt x="403860" y="525780"/>
                  </a:cubicBezTo>
                  <a:cubicBezTo>
                    <a:pt x="359410" y="791210"/>
                    <a:pt x="87630" y="706120"/>
                    <a:pt x="10160" y="762000"/>
                  </a:cubicBezTo>
                  <a:cubicBezTo>
                    <a:pt x="0" y="769620"/>
                    <a:pt x="5080" y="786130"/>
                    <a:pt x="17780" y="786130"/>
                  </a:cubicBezTo>
                  <a:lnTo>
                    <a:pt x="2588260" y="786130"/>
                  </a:lnTo>
                  <a:cubicBezTo>
                    <a:pt x="2600960" y="786130"/>
                    <a:pt x="2606040" y="769620"/>
                    <a:pt x="2595880" y="762000"/>
                  </a:cubicBezTo>
                  <a:cubicBezTo>
                    <a:pt x="2518410" y="706120"/>
                    <a:pt x="2246630" y="791210"/>
                    <a:pt x="2202180" y="525780"/>
                  </a:cubicBezTo>
                  <a:cubicBezTo>
                    <a:pt x="2176780" y="370840"/>
                    <a:pt x="2152650" y="0"/>
                    <a:pt x="2152650" y="0"/>
                  </a:cubicBezTo>
                  <a:lnTo>
                    <a:pt x="1258570" y="0"/>
                  </a:lnTo>
                  <a:close/>
                </a:path>
              </a:pathLst>
            </a:custGeom>
            <a:solidFill>
              <a:srgbClr val="BBBBBB"/>
            </a:solidFill>
          </p:spPr>
        </p:sp>
        <p:sp>
          <p:nvSpPr>
            <p:cNvPr name="Freeform 13" id="13"/>
            <p:cNvSpPr/>
            <p:nvPr/>
          </p:nvSpPr>
          <p:spPr>
            <a:xfrm flipH="false" flipV="false" rot="0">
              <a:off x="314960" y="353060"/>
              <a:ext cx="6827520" cy="3835400"/>
            </a:xfrm>
            <a:custGeom>
              <a:avLst/>
              <a:gdLst/>
              <a:ahLst/>
              <a:cxnLst/>
              <a:rect r="r" b="b" t="t" l="l"/>
              <a:pathLst>
                <a:path h="3835400" w="6827520">
                  <a:moveTo>
                    <a:pt x="0" y="0"/>
                  </a:moveTo>
                  <a:lnTo>
                    <a:pt x="6827520" y="0"/>
                  </a:lnTo>
                  <a:lnTo>
                    <a:pt x="6827520" y="3835400"/>
                  </a:lnTo>
                  <a:lnTo>
                    <a:pt x="0" y="3835400"/>
                  </a:lnTo>
                  <a:close/>
                </a:path>
              </a:pathLst>
            </a:custGeom>
            <a:blipFill>
              <a:blip r:embed="rId5"/>
              <a:stretch>
                <a:fillRect l="0" t="-976" r="0" b="-976"/>
              </a:stretch>
            </a:blipFill>
          </p:spPr>
        </p:sp>
      </p:grpSp>
      <p:sp>
        <p:nvSpPr>
          <p:cNvPr name="TextBox 14" id="14"/>
          <p:cNvSpPr txBox="true"/>
          <p:nvPr/>
        </p:nvSpPr>
        <p:spPr>
          <a:xfrm rot="0">
            <a:off x="2469352" y="952500"/>
            <a:ext cx="13349295" cy="533399"/>
          </a:xfrm>
          <a:prstGeom prst="rect">
            <a:avLst/>
          </a:prstGeom>
        </p:spPr>
        <p:txBody>
          <a:bodyPr anchor="t" rtlCol="false" tIns="0" lIns="0" bIns="0" rIns="0">
            <a:spAutoFit/>
          </a:bodyPr>
          <a:lstStyle/>
          <a:p>
            <a:pPr algn="ctr">
              <a:lnSpc>
                <a:spcPts val="4200"/>
              </a:lnSpc>
            </a:pPr>
            <a:r>
              <a:rPr lang="en-US" sz="3000" spc="300">
                <a:solidFill>
                  <a:srgbClr val="1F1F37"/>
                </a:solidFill>
                <a:latin typeface="Public Sans Thin"/>
                <a:ea typeface="Public Sans Thin"/>
                <a:cs typeface="Public Sans Thin"/>
                <a:sym typeface="Public Sans Thin"/>
              </a:rPr>
              <a:t>RÉALISATION</a:t>
            </a:r>
          </a:p>
        </p:txBody>
      </p:sp>
      <p:sp>
        <p:nvSpPr>
          <p:cNvPr name="TextBox 15" id="15"/>
          <p:cNvSpPr txBox="true"/>
          <p:nvPr/>
        </p:nvSpPr>
        <p:spPr>
          <a:xfrm rot="0">
            <a:off x="1592236" y="1426550"/>
            <a:ext cx="15103528" cy="841375"/>
          </a:xfrm>
          <a:prstGeom prst="rect">
            <a:avLst/>
          </a:prstGeom>
        </p:spPr>
        <p:txBody>
          <a:bodyPr anchor="t" rtlCol="false" tIns="0" lIns="0" bIns="0" rIns="0">
            <a:spAutoFit/>
          </a:bodyPr>
          <a:lstStyle/>
          <a:p>
            <a:pPr algn="ctr">
              <a:lnSpc>
                <a:spcPts val="5600"/>
              </a:lnSpc>
            </a:pPr>
            <a:r>
              <a:rPr lang="en-US" b="true" sz="4000">
                <a:solidFill>
                  <a:srgbClr val="1F1F37"/>
                </a:solidFill>
                <a:latin typeface="Mont Bold"/>
                <a:ea typeface="Mont Bold"/>
                <a:cs typeface="Mont Bold"/>
                <a:sym typeface="Mont Bold"/>
              </a:rPr>
              <a:t>ESPACE D’ADMIN- GESTION DES PRODUITS</a:t>
            </a:r>
          </a:p>
        </p:txBody>
      </p:sp>
    </p:spTree>
  </p:cSld>
  <p:clrMapOvr>
    <a:masterClrMapping/>
  </p:clrMapOvr>
  <p:transition spd="fast">
    <p:cover dir="u"/>
  </p:transition>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F6F3F1"/>
        </a:solidFill>
      </p:bgPr>
    </p:bg>
    <p:spTree>
      <p:nvGrpSpPr>
        <p:cNvPr id="1" name=""/>
        <p:cNvGrpSpPr/>
        <p:nvPr/>
      </p:nvGrpSpPr>
      <p:grpSpPr>
        <a:xfrm>
          <a:off x="0" y="0"/>
          <a:ext cx="0" cy="0"/>
          <a:chOff x="0" y="0"/>
          <a:chExt cx="0" cy="0"/>
        </a:xfrm>
      </p:grpSpPr>
      <p:sp>
        <p:nvSpPr>
          <p:cNvPr name="Freeform 2" id="2"/>
          <p:cNvSpPr/>
          <p:nvPr/>
        </p:nvSpPr>
        <p:spPr>
          <a:xfrm flipH="false" flipV="false" rot="2481804">
            <a:off x="11131898" y="-1369302"/>
            <a:ext cx="11841987" cy="4796005"/>
          </a:xfrm>
          <a:custGeom>
            <a:avLst/>
            <a:gdLst/>
            <a:ahLst/>
            <a:cxnLst/>
            <a:rect r="r" b="b" t="t" l="l"/>
            <a:pathLst>
              <a:path h="4796005" w="11841987">
                <a:moveTo>
                  <a:pt x="0" y="0"/>
                </a:moveTo>
                <a:lnTo>
                  <a:pt x="11841987" y="0"/>
                </a:lnTo>
                <a:lnTo>
                  <a:pt x="11841987" y="4796004"/>
                </a:lnTo>
                <a:lnTo>
                  <a:pt x="0" y="4796004"/>
                </a:lnTo>
                <a:lnTo>
                  <a:pt x="0" y="0"/>
                </a:lnTo>
                <a:close/>
              </a:path>
            </a:pathLst>
          </a:custGeom>
          <a:blipFill>
            <a:blip r:embed="rId2"/>
            <a:stretch>
              <a:fillRect l="0" t="0" r="0" b="0"/>
            </a:stretch>
          </a:blipFill>
        </p:spPr>
      </p:sp>
      <p:sp>
        <p:nvSpPr>
          <p:cNvPr name="Freeform 3" id="3"/>
          <p:cNvSpPr/>
          <p:nvPr/>
        </p:nvSpPr>
        <p:spPr>
          <a:xfrm flipH="false" flipV="false" rot="3638173">
            <a:off x="-3815959" y="9947342"/>
            <a:ext cx="11304548" cy="3221796"/>
          </a:xfrm>
          <a:custGeom>
            <a:avLst/>
            <a:gdLst/>
            <a:ahLst/>
            <a:cxnLst/>
            <a:rect r="r" b="b" t="t" l="l"/>
            <a:pathLst>
              <a:path h="3221796" w="11304548">
                <a:moveTo>
                  <a:pt x="0" y="0"/>
                </a:moveTo>
                <a:lnTo>
                  <a:pt x="11304547" y="0"/>
                </a:lnTo>
                <a:lnTo>
                  <a:pt x="11304547" y="3221796"/>
                </a:lnTo>
                <a:lnTo>
                  <a:pt x="0" y="3221796"/>
                </a:lnTo>
                <a:lnTo>
                  <a:pt x="0" y="0"/>
                </a:lnTo>
                <a:close/>
              </a:path>
            </a:pathLst>
          </a:custGeom>
          <a:blipFill>
            <a:blip r:embed="rId3"/>
            <a:stretch>
              <a:fillRect l="0" t="0" r="0" b="0"/>
            </a:stretch>
          </a:blipFill>
        </p:spPr>
      </p:sp>
      <p:grpSp>
        <p:nvGrpSpPr>
          <p:cNvPr name="Group 4" id="4"/>
          <p:cNvGrpSpPr>
            <a:grpSpLocks noChangeAspect="true"/>
          </p:cNvGrpSpPr>
          <p:nvPr/>
        </p:nvGrpSpPr>
        <p:grpSpPr>
          <a:xfrm rot="0">
            <a:off x="1028700" y="3184671"/>
            <a:ext cx="7564698" cy="6073629"/>
            <a:chOff x="0" y="0"/>
            <a:chExt cx="7467600" cy="5995670"/>
          </a:xfrm>
        </p:grpSpPr>
        <p:sp>
          <p:nvSpPr>
            <p:cNvPr name="Freeform 5" id="5"/>
            <p:cNvSpPr/>
            <p:nvPr/>
          </p:nvSpPr>
          <p:spPr>
            <a:xfrm flipH="false" flipV="false" rot="0">
              <a:off x="0" y="0"/>
              <a:ext cx="7467600" cy="4513580"/>
            </a:xfrm>
            <a:custGeom>
              <a:avLst/>
              <a:gdLst/>
              <a:ahLst/>
              <a:cxnLst/>
              <a:rect r="r" b="b" t="t" l="l"/>
              <a:pathLst>
                <a:path h="4513580" w="7467600">
                  <a:moveTo>
                    <a:pt x="7127240" y="0"/>
                  </a:moveTo>
                  <a:lnTo>
                    <a:pt x="340360" y="0"/>
                  </a:lnTo>
                  <a:cubicBezTo>
                    <a:pt x="152400" y="0"/>
                    <a:pt x="0" y="152400"/>
                    <a:pt x="0" y="340360"/>
                  </a:cubicBezTo>
                  <a:lnTo>
                    <a:pt x="0" y="4513580"/>
                  </a:lnTo>
                  <a:lnTo>
                    <a:pt x="7467600" y="4513580"/>
                  </a:lnTo>
                  <a:lnTo>
                    <a:pt x="7467600" y="340360"/>
                  </a:lnTo>
                  <a:cubicBezTo>
                    <a:pt x="7467600" y="152400"/>
                    <a:pt x="7315200" y="0"/>
                    <a:pt x="7127240" y="0"/>
                  </a:cubicBezTo>
                  <a:close/>
                  <a:moveTo>
                    <a:pt x="7142480" y="4188460"/>
                  </a:moveTo>
                  <a:lnTo>
                    <a:pt x="314961" y="4188460"/>
                  </a:lnTo>
                  <a:lnTo>
                    <a:pt x="314961" y="353060"/>
                  </a:lnTo>
                  <a:lnTo>
                    <a:pt x="7142480" y="353060"/>
                  </a:lnTo>
                  <a:lnTo>
                    <a:pt x="7142480" y="4188460"/>
                  </a:lnTo>
                  <a:close/>
                </a:path>
              </a:pathLst>
            </a:custGeom>
            <a:solidFill>
              <a:srgbClr val="000000"/>
            </a:solidFill>
          </p:spPr>
        </p:sp>
        <p:sp>
          <p:nvSpPr>
            <p:cNvPr name="Freeform 6" id="6"/>
            <p:cNvSpPr/>
            <p:nvPr/>
          </p:nvSpPr>
          <p:spPr>
            <a:xfrm flipH="false" flipV="false" rot="0">
              <a:off x="0" y="4514850"/>
              <a:ext cx="7467600" cy="695960"/>
            </a:xfrm>
            <a:custGeom>
              <a:avLst/>
              <a:gdLst/>
              <a:ahLst/>
              <a:cxnLst/>
              <a:rect r="r" b="b" t="t" l="l"/>
              <a:pathLst>
                <a:path h="695960" w="7467600">
                  <a:moveTo>
                    <a:pt x="0" y="355600"/>
                  </a:moveTo>
                  <a:cubicBezTo>
                    <a:pt x="0" y="543560"/>
                    <a:pt x="152400" y="695960"/>
                    <a:pt x="340360" y="695960"/>
                  </a:cubicBezTo>
                  <a:lnTo>
                    <a:pt x="7127240" y="695960"/>
                  </a:lnTo>
                  <a:cubicBezTo>
                    <a:pt x="7315200" y="695960"/>
                    <a:pt x="7467600" y="543560"/>
                    <a:pt x="7467600" y="355600"/>
                  </a:cubicBezTo>
                  <a:lnTo>
                    <a:pt x="7467600" y="0"/>
                  </a:lnTo>
                  <a:lnTo>
                    <a:pt x="0" y="0"/>
                  </a:lnTo>
                  <a:lnTo>
                    <a:pt x="0" y="355600"/>
                  </a:lnTo>
                  <a:close/>
                </a:path>
              </a:pathLst>
            </a:custGeom>
            <a:solidFill>
              <a:srgbClr val="E9E9E9"/>
            </a:solidFill>
          </p:spPr>
        </p:sp>
        <p:sp>
          <p:nvSpPr>
            <p:cNvPr name="Freeform 7" id="7"/>
            <p:cNvSpPr/>
            <p:nvPr/>
          </p:nvSpPr>
          <p:spPr>
            <a:xfrm flipH="false" flipV="false" rot="0">
              <a:off x="2429510" y="5210810"/>
              <a:ext cx="2606040" cy="791210"/>
            </a:xfrm>
            <a:custGeom>
              <a:avLst/>
              <a:gdLst/>
              <a:ahLst/>
              <a:cxnLst/>
              <a:rect r="r" b="b" t="t" l="l"/>
              <a:pathLst>
                <a:path h="791210" w="2606040">
                  <a:moveTo>
                    <a:pt x="1258570" y="0"/>
                  </a:moveTo>
                  <a:lnTo>
                    <a:pt x="453390" y="0"/>
                  </a:lnTo>
                  <a:cubicBezTo>
                    <a:pt x="453390" y="0"/>
                    <a:pt x="429260" y="370840"/>
                    <a:pt x="403860" y="525780"/>
                  </a:cubicBezTo>
                  <a:cubicBezTo>
                    <a:pt x="359410" y="791210"/>
                    <a:pt x="87630" y="706120"/>
                    <a:pt x="10160" y="762000"/>
                  </a:cubicBezTo>
                  <a:cubicBezTo>
                    <a:pt x="0" y="769620"/>
                    <a:pt x="5080" y="786130"/>
                    <a:pt x="17780" y="786130"/>
                  </a:cubicBezTo>
                  <a:lnTo>
                    <a:pt x="2588260" y="786130"/>
                  </a:lnTo>
                  <a:cubicBezTo>
                    <a:pt x="2600960" y="786130"/>
                    <a:pt x="2606040" y="769620"/>
                    <a:pt x="2595880" y="762000"/>
                  </a:cubicBezTo>
                  <a:cubicBezTo>
                    <a:pt x="2518410" y="706120"/>
                    <a:pt x="2246630" y="791210"/>
                    <a:pt x="2202180" y="525780"/>
                  </a:cubicBezTo>
                  <a:cubicBezTo>
                    <a:pt x="2176780" y="370840"/>
                    <a:pt x="2152650" y="0"/>
                    <a:pt x="2152650" y="0"/>
                  </a:cubicBezTo>
                  <a:lnTo>
                    <a:pt x="1258570" y="0"/>
                  </a:lnTo>
                  <a:close/>
                </a:path>
              </a:pathLst>
            </a:custGeom>
            <a:solidFill>
              <a:srgbClr val="BBBBBB"/>
            </a:solidFill>
          </p:spPr>
        </p:sp>
        <p:sp>
          <p:nvSpPr>
            <p:cNvPr name="Freeform 8" id="8"/>
            <p:cNvSpPr/>
            <p:nvPr/>
          </p:nvSpPr>
          <p:spPr>
            <a:xfrm flipH="false" flipV="false" rot="0">
              <a:off x="314960" y="353060"/>
              <a:ext cx="6827520" cy="3835400"/>
            </a:xfrm>
            <a:custGeom>
              <a:avLst/>
              <a:gdLst/>
              <a:ahLst/>
              <a:cxnLst/>
              <a:rect r="r" b="b" t="t" l="l"/>
              <a:pathLst>
                <a:path h="3835400" w="6827520">
                  <a:moveTo>
                    <a:pt x="0" y="0"/>
                  </a:moveTo>
                  <a:lnTo>
                    <a:pt x="6827520" y="0"/>
                  </a:lnTo>
                  <a:lnTo>
                    <a:pt x="6827520" y="3835400"/>
                  </a:lnTo>
                  <a:lnTo>
                    <a:pt x="0" y="3835400"/>
                  </a:lnTo>
                  <a:close/>
                </a:path>
              </a:pathLst>
            </a:custGeom>
            <a:blipFill>
              <a:blip r:embed="rId4"/>
              <a:stretch>
                <a:fillRect l="0" t="-814" r="0" b="-814"/>
              </a:stretch>
            </a:blipFill>
          </p:spPr>
        </p:sp>
      </p:grpSp>
      <p:grpSp>
        <p:nvGrpSpPr>
          <p:cNvPr name="Group 9" id="9"/>
          <p:cNvGrpSpPr>
            <a:grpSpLocks noChangeAspect="true"/>
          </p:cNvGrpSpPr>
          <p:nvPr/>
        </p:nvGrpSpPr>
        <p:grpSpPr>
          <a:xfrm rot="0">
            <a:off x="9694602" y="3184671"/>
            <a:ext cx="7564698" cy="6073629"/>
            <a:chOff x="0" y="0"/>
            <a:chExt cx="7467600" cy="5995670"/>
          </a:xfrm>
        </p:grpSpPr>
        <p:sp>
          <p:nvSpPr>
            <p:cNvPr name="Freeform 10" id="10"/>
            <p:cNvSpPr/>
            <p:nvPr/>
          </p:nvSpPr>
          <p:spPr>
            <a:xfrm flipH="false" flipV="false" rot="0">
              <a:off x="0" y="0"/>
              <a:ext cx="7467600" cy="4513580"/>
            </a:xfrm>
            <a:custGeom>
              <a:avLst/>
              <a:gdLst/>
              <a:ahLst/>
              <a:cxnLst/>
              <a:rect r="r" b="b" t="t" l="l"/>
              <a:pathLst>
                <a:path h="4513580" w="7467600">
                  <a:moveTo>
                    <a:pt x="7127240" y="0"/>
                  </a:moveTo>
                  <a:lnTo>
                    <a:pt x="340360" y="0"/>
                  </a:lnTo>
                  <a:cubicBezTo>
                    <a:pt x="152400" y="0"/>
                    <a:pt x="0" y="152400"/>
                    <a:pt x="0" y="340360"/>
                  </a:cubicBezTo>
                  <a:lnTo>
                    <a:pt x="0" y="4513580"/>
                  </a:lnTo>
                  <a:lnTo>
                    <a:pt x="7467600" y="4513580"/>
                  </a:lnTo>
                  <a:lnTo>
                    <a:pt x="7467600" y="340360"/>
                  </a:lnTo>
                  <a:cubicBezTo>
                    <a:pt x="7467600" y="152400"/>
                    <a:pt x="7315200" y="0"/>
                    <a:pt x="7127240" y="0"/>
                  </a:cubicBezTo>
                  <a:close/>
                  <a:moveTo>
                    <a:pt x="7142480" y="4188460"/>
                  </a:moveTo>
                  <a:lnTo>
                    <a:pt x="314961" y="4188460"/>
                  </a:lnTo>
                  <a:lnTo>
                    <a:pt x="314961" y="353060"/>
                  </a:lnTo>
                  <a:lnTo>
                    <a:pt x="7142480" y="353060"/>
                  </a:lnTo>
                  <a:lnTo>
                    <a:pt x="7142480" y="4188460"/>
                  </a:lnTo>
                  <a:close/>
                </a:path>
              </a:pathLst>
            </a:custGeom>
            <a:solidFill>
              <a:srgbClr val="000000"/>
            </a:solidFill>
          </p:spPr>
        </p:sp>
        <p:sp>
          <p:nvSpPr>
            <p:cNvPr name="Freeform 11" id="11"/>
            <p:cNvSpPr/>
            <p:nvPr/>
          </p:nvSpPr>
          <p:spPr>
            <a:xfrm flipH="false" flipV="false" rot="0">
              <a:off x="0" y="4514850"/>
              <a:ext cx="7467600" cy="695960"/>
            </a:xfrm>
            <a:custGeom>
              <a:avLst/>
              <a:gdLst/>
              <a:ahLst/>
              <a:cxnLst/>
              <a:rect r="r" b="b" t="t" l="l"/>
              <a:pathLst>
                <a:path h="695960" w="7467600">
                  <a:moveTo>
                    <a:pt x="0" y="355600"/>
                  </a:moveTo>
                  <a:cubicBezTo>
                    <a:pt x="0" y="543560"/>
                    <a:pt x="152400" y="695960"/>
                    <a:pt x="340360" y="695960"/>
                  </a:cubicBezTo>
                  <a:lnTo>
                    <a:pt x="7127240" y="695960"/>
                  </a:lnTo>
                  <a:cubicBezTo>
                    <a:pt x="7315200" y="695960"/>
                    <a:pt x="7467600" y="543560"/>
                    <a:pt x="7467600" y="355600"/>
                  </a:cubicBezTo>
                  <a:lnTo>
                    <a:pt x="7467600" y="0"/>
                  </a:lnTo>
                  <a:lnTo>
                    <a:pt x="0" y="0"/>
                  </a:lnTo>
                  <a:lnTo>
                    <a:pt x="0" y="355600"/>
                  </a:lnTo>
                  <a:close/>
                </a:path>
              </a:pathLst>
            </a:custGeom>
            <a:solidFill>
              <a:srgbClr val="E9E9E9"/>
            </a:solidFill>
          </p:spPr>
        </p:sp>
        <p:sp>
          <p:nvSpPr>
            <p:cNvPr name="Freeform 12" id="12"/>
            <p:cNvSpPr/>
            <p:nvPr/>
          </p:nvSpPr>
          <p:spPr>
            <a:xfrm flipH="false" flipV="false" rot="0">
              <a:off x="2429510" y="5210810"/>
              <a:ext cx="2606040" cy="791210"/>
            </a:xfrm>
            <a:custGeom>
              <a:avLst/>
              <a:gdLst/>
              <a:ahLst/>
              <a:cxnLst/>
              <a:rect r="r" b="b" t="t" l="l"/>
              <a:pathLst>
                <a:path h="791210" w="2606040">
                  <a:moveTo>
                    <a:pt x="1258570" y="0"/>
                  </a:moveTo>
                  <a:lnTo>
                    <a:pt x="453390" y="0"/>
                  </a:lnTo>
                  <a:cubicBezTo>
                    <a:pt x="453390" y="0"/>
                    <a:pt x="429260" y="370840"/>
                    <a:pt x="403860" y="525780"/>
                  </a:cubicBezTo>
                  <a:cubicBezTo>
                    <a:pt x="359410" y="791210"/>
                    <a:pt x="87630" y="706120"/>
                    <a:pt x="10160" y="762000"/>
                  </a:cubicBezTo>
                  <a:cubicBezTo>
                    <a:pt x="0" y="769620"/>
                    <a:pt x="5080" y="786130"/>
                    <a:pt x="17780" y="786130"/>
                  </a:cubicBezTo>
                  <a:lnTo>
                    <a:pt x="2588260" y="786130"/>
                  </a:lnTo>
                  <a:cubicBezTo>
                    <a:pt x="2600960" y="786130"/>
                    <a:pt x="2606040" y="769620"/>
                    <a:pt x="2595880" y="762000"/>
                  </a:cubicBezTo>
                  <a:cubicBezTo>
                    <a:pt x="2518410" y="706120"/>
                    <a:pt x="2246630" y="791210"/>
                    <a:pt x="2202180" y="525780"/>
                  </a:cubicBezTo>
                  <a:cubicBezTo>
                    <a:pt x="2176780" y="370840"/>
                    <a:pt x="2152650" y="0"/>
                    <a:pt x="2152650" y="0"/>
                  </a:cubicBezTo>
                  <a:lnTo>
                    <a:pt x="1258570" y="0"/>
                  </a:lnTo>
                  <a:close/>
                </a:path>
              </a:pathLst>
            </a:custGeom>
            <a:solidFill>
              <a:srgbClr val="BBBBBB"/>
            </a:solidFill>
          </p:spPr>
        </p:sp>
        <p:sp>
          <p:nvSpPr>
            <p:cNvPr name="Freeform 13" id="13"/>
            <p:cNvSpPr/>
            <p:nvPr/>
          </p:nvSpPr>
          <p:spPr>
            <a:xfrm flipH="false" flipV="false" rot="0">
              <a:off x="314960" y="353060"/>
              <a:ext cx="6827520" cy="3835400"/>
            </a:xfrm>
            <a:custGeom>
              <a:avLst/>
              <a:gdLst/>
              <a:ahLst/>
              <a:cxnLst/>
              <a:rect r="r" b="b" t="t" l="l"/>
              <a:pathLst>
                <a:path h="3835400" w="6827520">
                  <a:moveTo>
                    <a:pt x="0" y="0"/>
                  </a:moveTo>
                  <a:lnTo>
                    <a:pt x="6827520" y="0"/>
                  </a:lnTo>
                  <a:lnTo>
                    <a:pt x="6827520" y="3835400"/>
                  </a:lnTo>
                  <a:lnTo>
                    <a:pt x="0" y="3835400"/>
                  </a:lnTo>
                  <a:close/>
                </a:path>
              </a:pathLst>
            </a:custGeom>
            <a:blipFill>
              <a:blip r:embed="rId5"/>
              <a:stretch>
                <a:fillRect l="0" t="-1138" r="0" b="-1138"/>
              </a:stretch>
            </a:blipFill>
          </p:spPr>
        </p:sp>
      </p:grpSp>
      <p:sp>
        <p:nvSpPr>
          <p:cNvPr name="TextBox 14" id="14"/>
          <p:cNvSpPr txBox="true"/>
          <p:nvPr/>
        </p:nvSpPr>
        <p:spPr>
          <a:xfrm rot="0">
            <a:off x="2469352" y="952500"/>
            <a:ext cx="13349295" cy="533399"/>
          </a:xfrm>
          <a:prstGeom prst="rect">
            <a:avLst/>
          </a:prstGeom>
        </p:spPr>
        <p:txBody>
          <a:bodyPr anchor="t" rtlCol="false" tIns="0" lIns="0" bIns="0" rIns="0">
            <a:spAutoFit/>
          </a:bodyPr>
          <a:lstStyle/>
          <a:p>
            <a:pPr algn="ctr">
              <a:lnSpc>
                <a:spcPts val="4200"/>
              </a:lnSpc>
            </a:pPr>
            <a:r>
              <a:rPr lang="en-US" sz="3000" spc="300">
                <a:solidFill>
                  <a:srgbClr val="1F1F37"/>
                </a:solidFill>
                <a:latin typeface="Public Sans Thin"/>
                <a:ea typeface="Public Sans Thin"/>
                <a:cs typeface="Public Sans Thin"/>
                <a:sym typeface="Public Sans Thin"/>
              </a:rPr>
              <a:t>RÉALISATION</a:t>
            </a:r>
          </a:p>
        </p:txBody>
      </p:sp>
      <p:sp>
        <p:nvSpPr>
          <p:cNvPr name="TextBox 15" id="15"/>
          <p:cNvSpPr txBox="true"/>
          <p:nvPr/>
        </p:nvSpPr>
        <p:spPr>
          <a:xfrm rot="0">
            <a:off x="2169286" y="1426550"/>
            <a:ext cx="13949428" cy="841375"/>
          </a:xfrm>
          <a:prstGeom prst="rect">
            <a:avLst/>
          </a:prstGeom>
        </p:spPr>
        <p:txBody>
          <a:bodyPr anchor="t" rtlCol="false" tIns="0" lIns="0" bIns="0" rIns="0">
            <a:spAutoFit/>
          </a:bodyPr>
          <a:lstStyle/>
          <a:p>
            <a:pPr algn="ctr">
              <a:lnSpc>
                <a:spcPts val="5600"/>
              </a:lnSpc>
            </a:pPr>
            <a:r>
              <a:rPr lang="en-US" b="true" sz="4000">
                <a:solidFill>
                  <a:srgbClr val="1F1F37"/>
                </a:solidFill>
                <a:latin typeface="Mont Bold"/>
                <a:ea typeface="Mont Bold"/>
                <a:cs typeface="Mont Bold"/>
                <a:sym typeface="Mont Bold"/>
              </a:rPr>
              <a:t>ESPACE D’ADMIN- GESTION DES CATÉGORIES</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F6F3F1"/>
        </a:solidFill>
      </p:bgPr>
    </p:bg>
    <p:spTree>
      <p:nvGrpSpPr>
        <p:cNvPr id="1" name=""/>
        <p:cNvGrpSpPr/>
        <p:nvPr/>
      </p:nvGrpSpPr>
      <p:grpSpPr>
        <a:xfrm>
          <a:off x="0" y="0"/>
          <a:ext cx="0" cy="0"/>
          <a:chOff x="0" y="0"/>
          <a:chExt cx="0" cy="0"/>
        </a:xfrm>
      </p:grpSpPr>
      <p:sp>
        <p:nvSpPr>
          <p:cNvPr name="Freeform 2" id="2"/>
          <p:cNvSpPr/>
          <p:nvPr/>
        </p:nvSpPr>
        <p:spPr>
          <a:xfrm flipH="false" flipV="false" rot="2481804">
            <a:off x="11131898" y="-1369302"/>
            <a:ext cx="11841987" cy="4796005"/>
          </a:xfrm>
          <a:custGeom>
            <a:avLst/>
            <a:gdLst/>
            <a:ahLst/>
            <a:cxnLst/>
            <a:rect r="r" b="b" t="t" l="l"/>
            <a:pathLst>
              <a:path h="4796005" w="11841987">
                <a:moveTo>
                  <a:pt x="0" y="0"/>
                </a:moveTo>
                <a:lnTo>
                  <a:pt x="11841987" y="0"/>
                </a:lnTo>
                <a:lnTo>
                  <a:pt x="11841987" y="4796004"/>
                </a:lnTo>
                <a:lnTo>
                  <a:pt x="0" y="4796004"/>
                </a:lnTo>
                <a:lnTo>
                  <a:pt x="0" y="0"/>
                </a:lnTo>
                <a:close/>
              </a:path>
            </a:pathLst>
          </a:custGeom>
          <a:blipFill>
            <a:blip r:embed="rId2"/>
            <a:stretch>
              <a:fillRect l="0" t="0" r="0" b="0"/>
            </a:stretch>
          </a:blipFill>
        </p:spPr>
      </p:sp>
      <p:sp>
        <p:nvSpPr>
          <p:cNvPr name="Freeform 3" id="3"/>
          <p:cNvSpPr/>
          <p:nvPr/>
        </p:nvSpPr>
        <p:spPr>
          <a:xfrm flipH="false" flipV="false" rot="3638173">
            <a:off x="-3815959" y="9947342"/>
            <a:ext cx="11304548" cy="3221796"/>
          </a:xfrm>
          <a:custGeom>
            <a:avLst/>
            <a:gdLst/>
            <a:ahLst/>
            <a:cxnLst/>
            <a:rect r="r" b="b" t="t" l="l"/>
            <a:pathLst>
              <a:path h="3221796" w="11304548">
                <a:moveTo>
                  <a:pt x="0" y="0"/>
                </a:moveTo>
                <a:lnTo>
                  <a:pt x="11304547" y="0"/>
                </a:lnTo>
                <a:lnTo>
                  <a:pt x="11304547" y="3221796"/>
                </a:lnTo>
                <a:lnTo>
                  <a:pt x="0" y="3221796"/>
                </a:lnTo>
                <a:lnTo>
                  <a:pt x="0" y="0"/>
                </a:lnTo>
                <a:close/>
              </a:path>
            </a:pathLst>
          </a:custGeom>
          <a:blipFill>
            <a:blip r:embed="rId3"/>
            <a:stretch>
              <a:fillRect l="0" t="0" r="0" b="0"/>
            </a:stretch>
          </a:blipFill>
        </p:spPr>
      </p:sp>
      <p:grpSp>
        <p:nvGrpSpPr>
          <p:cNvPr name="Group 4" id="4"/>
          <p:cNvGrpSpPr>
            <a:grpSpLocks noChangeAspect="true"/>
          </p:cNvGrpSpPr>
          <p:nvPr/>
        </p:nvGrpSpPr>
        <p:grpSpPr>
          <a:xfrm rot="0">
            <a:off x="1028700" y="3184671"/>
            <a:ext cx="7564698" cy="6073629"/>
            <a:chOff x="0" y="0"/>
            <a:chExt cx="7467600" cy="5995670"/>
          </a:xfrm>
        </p:grpSpPr>
        <p:sp>
          <p:nvSpPr>
            <p:cNvPr name="Freeform 5" id="5"/>
            <p:cNvSpPr/>
            <p:nvPr/>
          </p:nvSpPr>
          <p:spPr>
            <a:xfrm flipH="false" flipV="false" rot="0">
              <a:off x="0" y="0"/>
              <a:ext cx="7467600" cy="4513580"/>
            </a:xfrm>
            <a:custGeom>
              <a:avLst/>
              <a:gdLst/>
              <a:ahLst/>
              <a:cxnLst/>
              <a:rect r="r" b="b" t="t" l="l"/>
              <a:pathLst>
                <a:path h="4513580" w="7467600">
                  <a:moveTo>
                    <a:pt x="7127240" y="0"/>
                  </a:moveTo>
                  <a:lnTo>
                    <a:pt x="340360" y="0"/>
                  </a:lnTo>
                  <a:cubicBezTo>
                    <a:pt x="152400" y="0"/>
                    <a:pt x="0" y="152400"/>
                    <a:pt x="0" y="340360"/>
                  </a:cubicBezTo>
                  <a:lnTo>
                    <a:pt x="0" y="4513580"/>
                  </a:lnTo>
                  <a:lnTo>
                    <a:pt x="7467600" y="4513580"/>
                  </a:lnTo>
                  <a:lnTo>
                    <a:pt x="7467600" y="340360"/>
                  </a:lnTo>
                  <a:cubicBezTo>
                    <a:pt x="7467600" y="152400"/>
                    <a:pt x="7315200" y="0"/>
                    <a:pt x="7127240" y="0"/>
                  </a:cubicBezTo>
                  <a:close/>
                  <a:moveTo>
                    <a:pt x="7142480" y="4188460"/>
                  </a:moveTo>
                  <a:lnTo>
                    <a:pt x="314961" y="4188460"/>
                  </a:lnTo>
                  <a:lnTo>
                    <a:pt x="314961" y="353060"/>
                  </a:lnTo>
                  <a:lnTo>
                    <a:pt x="7142480" y="353060"/>
                  </a:lnTo>
                  <a:lnTo>
                    <a:pt x="7142480" y="4188460"/>
                  </a:lnTo>
                  <a:close/>
                </a:path>
              </a:pathLst>
            </a:custGeom>
            <a:solidFill>
              <a:srgbClr val="000000"/>
            </a:solidFill>
          </p:spPr>
        </p:sp>
        <p:sp>
          <p:nvSpPr>
            <p:cNvPr name="Freeform 6" id="6"/>
            <p:cNvSpPr/>
            <p:nvPr/>
          </p:nvSpPr>
          <p:spPr>
            <a:xfrm flipH="false" flipV="false" rot="0">
              <a:off x="0" y="4514850"/>
              <a:ext cx="7467600" cy="695960"/>
            </a:xfrm>
            <a:custGeom>
              <a:avLst/>
              <a:gdLst/>
              <a:ahLst/>
              <a:cxnLst/>
              <a:rect r="r" b="b" t="t" l="l"/>
              <a:pathLst>
                <a:path h="695960" w="7467600">
                  <a:moveTo>
                    <a:pt x="0" y="355600"/>
                  </a:moveTo>
                  <a:cubicBezTo>
                    <a:pt x="0" y="543560"/>
                    <a:pt x="152400" y="695960"/>
                    <a:pt x="340360" y="695960"/>
                  </a:cubicBezTo>
                  <a:lnTo>
                    <a:pt x="7127240" y="695960"/>
                  </a:lnTo>
                  <a:cubicBezTo>
                    <a:pt x="7315200" y="695960"/>
                    <a:pt x="7467600" y="543560"/>
                    <a:pt x="7467600" y="355600"/>
                  </a:cubicBezTo>
                  <a:lnTo>
                    <a:pt x="7467600" y="0"/>
                  </a:lnTo>
                  <a:lnTo>
                    <a:pt x="0" y="0"/>
                  </a:lnTo>
                  <a:lnTo>
                    <a:pt x="0" y="355600"/>
                  </a:lnTo>
                  <a:close/>
                </a:path>
              </a:pathLst>
            </a:custGeom>
            <a:solidFill>
              <a:srgbClr val="E9E9E9"/>
            </a:solidFill>
          </p:spPr>
        </p:sp>
        <p:sp>
          <p:nvSpPr>
            <p:cNvPr name="Freeform 7" id="7"/>
            <p:cNvSpPr/>
            <p:nvPr/>
          </p:nvSpPr>
          <p:spPr>
            <a:xfrm flipH="false" flipV="false" rot="0">
              <a:off x="2429510" y="5210810"/>
              <a:ext cx="2606040" cy="791210"/>
            </a:xfrm>
            <a:custGeom>
              <a:avLst/>
              <a:gdLst/>
              <a:ahLst/>
              <a:cxnLst/>
              <a:rect r="r" b="b" t="t" l="l"/>
              <a:pathLst>
                <a:path h="791210" w="2606040">
                  <a:moveTo>
                    <a:pt x="1258570" y="0"/>
                  </a:moveTo>
                  <a:lnTo>
                    <a:pt x="453390" y="0"/>
                  </a:lnTo>
                  <a:cubicBezTo>
                    <a:pt x="453390" y="0"/>
                    <a:pt x="429260" y="370840"/>
                    <a:pt x="403860" y="525780"/>
                  </a:cubicBezTo>
                  <a:cubicBezTo>
                    <a:pt x="359410" y="791210"/>
                    <a:pt x="87630" y="706120"/>
                    <a:pt x="10160" y="762000"/>
                  </a:cubicBezTo>
                  <a:cubicBezTo>
                    <a:pt x="0" y="769620"/>
                    <a:pt x="5080" y="786130"/>
                    <a:pt x="17780" y="786130"/>
                  </a:cubicBezTo>
                  <a:lnTo>
                    <a:pt x="2588260" y="786130"/>
                  </a:lnTo>
                  <a:cubicBezTo>
                    <a:pt x="2600960" y="786130"/>
                    <a:pt x="2606040" y="769620"/>
                    <a:pt x="2595880" y="762000"/>
                  </a:cubicBezTo>
                  <a:cubicBezTo>
                    <a:pt x="2518410" y="706120"/>
                    <a:pt x="2246630" y="791210"/>
                    <a:pt x="2202180" y="525780"/>
                  </a:cubicBezTo>
                  <a:cubicBezTo>
                    <a:pt x="2176780" y="370840"/>
                    <a:pt x="2152650" y="0"/>
                    <a:pt x="2152650" y="0"/>
                  </a:cubicBezTo>
                  <a:lnTo>
                    <a:pt x="1258570" y="0"/>
                  </a:lnTo>
                  <a:close/>
                </a:path>
              </a:pathLst>
            </a:custGeom>
            <a:solidFill>
              <a:srgbClr val="BBBBBB"/>
            </a:solidFill>
          </p:spPr>
        </p:sp>
        <p:sp>
          <p:nvSpPr>
            <p:cNvPr name="Freeform 8" id="8"/>
            <p:cNvSpPr/>
            <p:nvPr/>
          </p:nvSpPr>
          <p:spPr>
            <a:xfrm flipH="false" flipV="false" rot="0">
              <a:off x="314960" y="353060"/>
              <a:ext cx="6827520" cy="3835400"/>
            </a:xfrm>
            <a:custGeom>
              <a:avLst/>
              <a:gdLst/>
              <a:ahLst/>
              <a:cxnLst/>
              <a:rect r="r" b="b" t="t" l="l"/>
              <a:pathLst>
                <a:path h="3835400" w="6827520">
                  <a:moveTo>
                    <a:pt x="0" y="0"/>
                  </a:moveTo>
                  <a:lnTo>
                    <a:pt x="6827520" y="0"/>
                  </a:lnTo>
                  <a:lnTo>
                    <a:pt x="6827520" y="3835400"/>
                  </a:lnTo>
                  <a:lnTo>
                    <a:pt x="0" y="3835400"/>
                  </a:lnTo>
                  <a:close/>
                </a:path>
              </a:pathLst>
            </a:custGeom>
            <a:blipFill>
              <a:blip r:embed="rId4"/>
              <a:stretch>
                <a:fillRect l="0" t="-814" r="0" b="-814"/>
              </a:stretch>
            </a:blipFill>
          </p:spPr>
        </p:sp>
      </p:grpSp>
      <p:grpSp>
        <p:nvGrpSpPr>
          <p:cNvPr name="Group 9" id="9"/>
          <p:cNvGrpSpPr>
            <a:grpSpLocks noChangeAspect="true"/>
          </p:cNvGrpSpPr>
          <p:nvPr/>
        </p:nvGrpSpPr>
        <p:grpSpPr>
          <a:xfrm rot="0">
            <a:off x="9694602" y="3184671"/>
            <a:ext cx="7564698" cy="6073629"/>
            <a:chOff x="0" y="0"/>
            <a:chExt cx="7467600" cy="5995670"/>
          </a:xfrm>
        </p:grpSpPr>
        <p:sp>
          <p:nvSpPr>
            <p:cNvPr name="Freeform 10" id="10"/>
            <p:cNvSpPr/>
            <p:nvPr/>
          </p:nvSpPr>
          <p:spPr>
            <a:xfrm flipH="false" flipV="false" rot="0">
              <a:off x="0" y="0"/>
              <a:ext cx="7467600" cy="4513580"/>
            </a:xfrm>
            <a:custGeom>
              <a:avLst/>
              <a:gdLst/>
              <a:ahLst/>
              <a:cxnLst/>
              <a:rect r="r" b="b" t="t" l="l"/>
              <a:pathLst>
                <a:path h="4513580" w="7467600">
                  <a:moveTo>
                    <a:pt x="7127240" y="0"/>
                  </a:moveTo>
                  <a:lnTo>
                    <a:pt x="340360" y="0"/>
                  </a:lnTo>
                  <a:cubicBezTo>
                    <a:pt x="152400" y="0"/>
                    <a:pt x="0" y="152400"/>
                    <a:pt x="0" y="340360"/>
                  </a:cubicBezTo>
                  <a:lnTo>
                    <a:pt x="0" y="4513580"/>
                  </a:lnTo>
                  <a:lnTo>
                    <a:pt x="7467600" y="4513580"/>
                  </a:lnTo>
                  <a:lnTo>
                    <a:pt x="7467600" y="340360"/>
                  </a:lnTo>
                  <a:cubicBezTo>
                    <a:pt x="7467600" y="152400"/>
                    <a:pt x="7315200" y="0"/>
                    <a:pt x="7127240" y="0"/>
                  </a:cubicBezTo>
                  <a:close/>
                  <a:moveTo>
                    <a:pt x="7142480" y="4188460"/>
                  </a:moveTo>
                  <a:lnTo>
                    <a:pt x="314961" y="4188460"/>
                  </a:lnTo>
                  <a:lnTo>
                    <a:pt x="314961" y="353060"/>
                  </a:lnTo>
                  <a:lnTo>
                    <a:pt x="7142480" y="353060"/>
                  </a:lnTo>
                  <a:lnTo>
                    <a:pt x="7142480" y="4188460"/>
                  </a:lnTo>
                  <a:close/>
                </a:path>
              </a:pathLst>
            </a:custGeom>
            <a:solidFill>
              <a:srgbClr val="000000"/>
            </a:solidFill>
          </p:spPr>
        </p:sp>
        <p:sp>
          <p:nvSpPr>
            <p:cNvPr name="Freeform 11" id="11"/>
            <p:cNvSpPr/>
            <p:nvPr/>
          </p:nvSpPr>
          <p:spPr>
            <a:xfrm flipH="false" flipV="false" rot="0">
              <a:off x="0" y="4514850"/>
              <a:ext cx="7467600" cy="695960"/>
            </a:xfrm>
            <a:custGeom>
              <a:avLst/>
              <a:gdLst/>
              <a:ahLst/>
              <a:cxnLst/>
              <a:rect r="r" b="b" t="t" l="l"/>
              <a:pathLst>
                <a:path h="695960" w="7467600">
                  <a:moveTo>
                    <a:pt x="0" y="355600"/>
                  </a:moveTo>
                  <a:cubicBezTo>
                    <a:pt x="0" y="543560"/>
                    <a:pt x="152400" y="695960"/>
                    <a:pt x="340360" y="695960"/>
                  </a:cubicBezTo>
                  <a:lnTo>
                    <a:pt x="7127240" y="695960"/>
                  </a:lnTo>
                  <a:cubicBezTo>
                    <a:pt x="7315200" y="695960"/>
                    <a:pt x="7467600" y="543560"/>
                    <a:pt x="7467600" y="355600"/>
                  </a:cubicBezTo>
                  <a:lnTo>
                    <a:pt x="7467600" y="0"/>
                  </a:lnTo>
                  <a:lnTo>
                    <a:pt x="0" y="0"/>
                  </a:lnTo>
                  <a:lnTo>
                    <a:pt x="0" y="355600"/>
                  </a:lnTo>
                  <a:close/>
                </a:path>
              </a:pathLst>
            </a:custGeom>
            <a:solidFill>
              <a:srgbClr val="E9E9E9"/>
            </a:solidFill>
          </p:spPr>
        </p:sp>
        <p:sp>
          <p:nvSpPr>
            <p:cNvPr name="Freeform 12" id="12"/>
            <p:cNvSpPr/>
            <p:nvPr/>
          </p:nvSpPr>
          <p:spPr>
            <a:xfrm flipH="false" flipV="false" rot="0">
              <a:off x="2429510" y="5210810"/>
              <a:ext cx="2606040" cy="791210"/>
            </a:xfrm>
            <a:custGeom>
              <a:avLst/>
              <a:gdLst/>
              <a:ahLst/>
              <a:cxnLst/>
              <a:rect r="r" b="b" t="t" l="l"/>
              <a:pathLst>
                <a:path h="791210" w="2606040">
                  <a:moveTo>
                    <a:pt x="1258570" y="0"/>
                  </a:moveTo>
                  <a:lnTo>
                    <a:pt x="453390" y="0"/>
                  </a:lnTo>
                  <a:cubicBezTo>
                    <a:pt x="453390" y="0"/>
                    <a:pt x="429260" y="370840"/>
                    <a:pt x="403860" y="525780"/>
                  </a:cubicBezTo>
                  <a:cubicBezTo>
                    <a:pt x="359410" y="791210"/>
                    <a:pt x="87630" y="706120"/>
                    <a:pt x="10160" y="762000"/>
                  </a:cubicBezTo>
                  <a:cubicBezTo>
                    <a:pt x="0" y="769620"/>
                    <a:pt x="5080" y="786130"/>
                    <a:pt x="17780" y="786130"/>
                  </a:cubicBezTo>
                  <a:lnTo>
                    <a:pt x="2588260" y="786130"/>
                  </a:lnTo>
                  <a:cubicBezTo>
                    <a:pt x="2600960" y="786130"/>
                    <a:pt x="2606040" y="769620"/>
                    <a:pt x="2595880" y="762000"/>
                  </a:cubicBezTo>
                  <a:cubicBezTo>
                    <a:pt x="2518410" y="706120"/>
                    <a:pt x="2246630" y="791210"/>
                    <a:pt x="2202180" y="525780"/>
                  </a:cubicBezTo>
                  <a:cubicBezTo>
                    <a:pt x="2176780" y="370840"/>
                    <a:pt x="2152650" y="0"/>
                    <a:pt x="2152650" y="0"/>
                  </a:cubicBezTo>
                  <a:lnTo>
                    <a:pt x="1258570" y="0"/>
                  </a:lnTo>
                  <a:close/>
                </a:path>
              </a:pathLst>
            </a:custGeom>
            <a:solidFill>
              <a:srgbClr val="BBBBBB"/>
            </a:solidFill>
          </p:spPr>
        </p:sp>
        <p:sp>
          <p:nvSpPr>
            <p:cNvPr name="Freeform 13" id="13"/>
            <p:cNvSpPr/>
            <p:nvPr/>
          </p:nvSpPr>
          <p:spPr>
            <a:xfrm flipH="false" flipV="false" rot="0">
              <a:off x="314960" y="353060"/>
              <a:ext cx="6827520" cy="3835400"/>
            </a:xfrm>
            <a:custGeom>
              <a:avLst/>
              <a:gdLst/>
              <a:ahLst/>
              <a:cxnLst/>
              <a:rect r="r" b="b" t="t" l="l"/>
              <a:pathLst>
                <a:path h="3835400" w="6827520">
                  <a:moveTo>
                    <a:pt x="0" y="0"/>
                  </a:moveTo>
                  <a:lnTo>
                    <a:pt x="6827520" y="0"/>
                  </a:lnTo>
                  <a:lnTo>
                    <a:pt x="6827520" y="3835400"/>
                  </a:lnTo>
                  <a:lnTo>
                    <a:pt x="0" y="3835400"/>
                  </a:lnTo>
                  <a:close/>
                </a:path>
              </a:pathLst>
            </a:custGeom>
            <a:blipFill>
              <a:blip r:embed="rId5"/>
              <a:stretch>
                <a:fillRect l="0" t="-814" r="0" b="-814"/>
              </a:stretch>
            </a:blipFill>
          </p:spPr>
        </p:sp>
      </p:grpSp>
      <p:sp>
        <p:nvSpPr>
          <p:cNvPr name="TextBox 14" id="14"/>
          <p:cNvSpPr txBox="true"/>
          <p:nvPr/>
        </p:nvSpPr>
        <p:spPr>
          <a:xfrm rot="0">
            <a:off x="2469352" y="952500"/>
            <a:ext cx="13349295" cy="533399"/>
          </a:xfrm>
          <a:prstGeom prst="rect">
            <a:avLst/>
          </a:prstGeom>
        </p:spPr>
        <p:txBody>
          <a:bodyPr anchor="t" rtlCol="false" tIns="0" lIns="0" bIns="0" rIns="0">
            <a:spAutoFit/>
          </a:bodyPr>
          <a:lstStyle/>
          <a:p>
            <a:pPr algn="ctr">
              <a:lnSpc>
                <a:spcPts val="4200"/>
              </a:lnSpc>
            </a:pPr>
            <a:r>
              <a:rPr lang="en-US" sz="3000" spc="300">
                <a:solidFill>
                  <a:srgbClr val="1F1F37"/>
                </a:solidFill>
                <a:latin typeface="Public Sans Thin"/>
                <a:ea typeface="Public Sans Thin"/>
                <a:cs typeface="Public Sans Thin"/>
                <a:sym typeface="Public Sans Thin"/>
              </a:rPr>
              <a:t>RÉALISATION</a:t>
            </a:r>
          </a:p>
        </p:txBody>
      </p:sp>
      <p:sp>
        <p:nvSpPr>
          <p:cNvPr name="TextBox 15" id="15"/>
          <p:cNvSpPr txBox="true"/>
          <p:nvPr/>
        </p:nvSpPr>
        <p:spPr>
          <a:xfrm rot="0">
            <a:off x="2169286" y="1426550"/>
            <a:ext cx="13949428" cy="841375"/>
          </a:xfrm>
          <a:prstGeom prst="rect">
            <a:avLst/>
          </a:prstGeom>
        </p:spPr>
        <p:txBody>
          <a:bodyPr anchor="t" rtlCol="false" tIns="0" lIns="0" bIns="0" rIns="0">
            <a:spAutoFit/>
          </a:bodyPr>
          <a:lstStyle/>
          <a:p>
            <a:pPr algn="ctr">
              <a:lnSpc>
                <a:spcPts val="5600"/>
              </a:lnSpc>
            </a:pPr>
            <a:r>
              <a:rPr lang="en-US" b="true" sz="4000">
                <a:solidFill>
                  <a:srgbClr val="1F1F37"/>
                </a:solidFill>
                <a:latin typeface="Mont Bold"/>
                <a:ea typeface="Mont Bold"/>
                <a:cs typeface="Mont Bold"/>
                <a:sym typeface="Mont Bold"/>
              </a:rPr>
              <a:t>ESPACE D’ADMIN - GESTION DES FOURNISSEURS</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3404770">
            <a:off x="8409858" y="3218490"/>
            <a:ext cx="13320958" cy="5095266"/>
          </a:xfrm>
          <a:custGeom>
            <a:avLst/>
            <a:gdLst/>
            <a:ahLst/>
            <a:cxnLst/>
            <a:rect r="r" b="b" t="t" l="l"/>
            <a:pathLst>
              <a:path h="5095266" w="13320958">
                <a:moveTo>
                  <a:pt x="0" y="0"/>
                </a:moveTo>
                <a:lnTo>
                  <a:pt x="13320958" y="0"/>
                </a:lnTo>
                <a:lnTo>
                  <a:pt x="13320958" y="5095266"/>
                </a:lnTo>
                <a:lnTo>
                  <a:pt x="0" y="5095266"/>
                </a:lnTo>
                <a:lnTo>
                  <a:pt x="0" y="0"/>
                </a:lnTo>
                <a:close/>
              </a:path>
            </a:pathLst>
          </a:custGeom>
          <a:blipFill>
            <a:blip r:embed="rId3"/>
            <a:stretch>
              <a:fillRect l="0" t="0" r="0" b="0"/>
            </a:stretch>
          </a:blipFill>
        </p:spPr>
      </p:sp>
      <p:sp>
        <p:nvSpPr>
          <p:cNvPr name="Freeform 4" id="4"/>
          <p:cNvSpPr/>
          <p:nvPr/>
        </p:nvSpPr>
        <p:spPr>
          <a:xfrm flipH="true" flipV="false" rot="0">
            <a:off x="1143537" y="3272163"/>
            <a:ext cx="3417972" cy="102539"/>
          </a:xfrm>
          <a:custGeom>
            <a:avLst/>
            <a:gdLst/>
            <a:ahLst/>
            <a:cxnLst/>
            <a:rect r="r" b="b" t="t" l="l"/>
            <a:pathLst>
              <a:path h="102539" w="3417972">
                <a:moveTo>
                  <a:pt x="3417972" y="0"/>
                </a:moveTo>
                <a:lnTo>
                  <a:pt x="0" y="0"/>
                </a:lnTo>
                <a:lnTo>
                  <a:pt x="0" y="102540"/>
                </a:lnTo>
                <a:lnTo>
                  <a:pt x="3417972" y="102540"/>
                </a:lnTo>
                <a:lnTo>
                  <a:pt x="3417972"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1014681" y="1310697"/>
            <a:ext cx="11756933" cy="1375410"/>
          </a:xfrm>
          <a:prstGeom prst="rect">
            <a:avLst/>
          </a:prstGeom>
        </p:spPr>
        <p:txBody>
          <a:bodyPr anchor="t" rtlCol="false" tIns="0" lIns="0" bIns="0" rIns="0">
            <a:spAutoFit/>
          </a:bodyPr>
          <a:lstStyle/>
          <a:p>
            <a:pPr algn="l">
              <a:lnSpc>
                <a:spcPts val="9239"/>
              </a:lnSpc>
            </a:pPr>
            <a:r>
              <a:rPr lang="en-US" sz="6599" b="true">
                <a:solidFill>
                  <a:srgbClr val="F6F3F1"/>
                </a:solidFill>
                <a:latin typeface="Mont Bold"/>
                <a:ea typeface="Mont Bold"/>
                <a:cs typeface="Mont Bold"/>
                <a:sym typeface="Mont Bold"/>
              </a:rPr>
              <a:t>GESTION DE STOCKS</a:t>
            </a:r>
          </a:p>
        </p:txBody>
      </p:sp>
      <p:grpSp>
        <p:nvGrpSpPr>
          <p:cNvPr name="Group 6" id="6"/>
          <p:cNvGrpSpPr/>
          <p:nvPr/>
        </p:nvGrpSpPr>
        <p:grpSpPr>
          <a:xfrm rot="0">
            <a:off x="1014681" y="6483078"/>
            <a:ext cx="3814186" cy="1061195"/>
            <a:chOff x="0" y="0"/>
            <a:chExt cx="1532770" cy="426452"/>
          </a:xfrm>
        </p:grpSpPr>
        <p:sp>
          <p:nvSpPr>
            <p:cNvPr name="Freeform 7" id="7"/>
            <p:cNvSpPr/>
            <p:nvPr/>
          </p:nvSpPr>
          <p:spPr>
            <a:xfrm flipH="false" flipV="false" rot="0">
              <a:off x="0" y="0"/>
              <a:ext cx="1532770" cy="426452"/>
            </a:xfrm>
            <a:custGeom>
              <a:avLst/>
              <a:gdLst/>
              <a:ahLst/>
              <a:cxnLst/>
              <a:rect r="r" b="b" t="t" l="l"/>
              <a:pathLst>
                <a:path h="426452" w="1532770">
                  <a:moveTo>
                    <a:pt x="50744" y="0"/>
                  </a:moveTo>
                  <a:lnTo>
                    <a:pt x="1482026" y="0"/>
                  </a:lnTo>
                  <a:cubicBezTo>
                    <a:pt x="1495484" y="0"/>
                    <a:pt x="1508391" y="5346"/>
                    <a:pt x="1517908" y="14863"/>
                  </a:cubicBezTo>
                  <a:cubicBezTo>
                    <a:pt x="1527424" y="24379"/>
                    <a:pt x="1532770" y="37286"/>
                    <a:pt x="1532770" y="50744"/>
                  </a:cubicBezTo>
                  <a:lnTo>
                    <a:pt x="1532770" y="375708"/>
                  </a:lnTo>
                  <a:cubicBezTo>
                    <a:pt x="1532770" y="389166"/>
                    <a:pt x="1527424" y="402073"/>
                    <a:pt x="1517908" y="411590"/>
                  </a:cubicBezTo>
                  <a:cubicBezTo>
                    <a:pt x="1508391" y="421106"/>
                    <a:pt x="1495484" y="426452"/>
                    <a:pt x="1482026" y="426452"/>
                  </a:cubicBezTo>
                  <a:lnTo>
                    <a:pt x="50744" y="426452"/>
                  </a:lnTo>
                  <a:cubicBezTo>
                    <a:pt x="37286" y="426452"/>
                    <a:pt x="24379" y="421106"/>
                    <a:pt x="14863" y="411590"/>
                  </a:cubicBezTo>
                  <a:cubicBezTo>
                    <a:pt x="5346" y="402073"/>
                    <a:pt x="0" y="389166"/>
                    <a:pt x="0" y="375708"/>
                  </a:cubicBezTo>
                  <a:lnTo>
                    <a:pt x="0" y="50744"/>
                  </a:lnTo>
                  <a:cubicBezTo>
                    <a:pt x="0" y="37286"/>
                    <a:pt x="5346" y="24379"/>
                    <a:pt x="14863" y="14863"/>
                  </a:cubicBezTo>
                  <a:cubicBezTo>
                    <a:pt x="24379" y="5346"/>
                    <a:pt x="37286" y="0"/>
                    <a:pt x="50744" y="0"/>
                  </a:cubicBezTo>
                  <a:close/>
                </a:path>
              </a:pathLst>
            </a:custGeom>
            <a:solidFill>
              <a:srgbClr val="C835D4"/>
            </a:solidFill>
          </p:spPr>
        </p:sp>
        <p:sp>
          <p:nvSpPr>
            <p:cNvPr name="TextBox 8" id="8"/>
            <p:cNvSpPr txBox="true"/>
            <p:nvPr/>
          </p:nvSpPr>
          <p:spPr>
            <a:xfrm>
              <a:off x="0" y="-57150"/>
              <a:ext cx="1532770" cy="483602"/>
            </a:xfrm>
            <a:prstGeom prst="rect">
              <a:avLst/>
            </a:prstGeom>
          </p:spPr>
          <p:txBody>
            <a:bodyPr anchor="ctr" rtlCol="false" tIns="50800" lIns="50800" bIns="50800" rIns="50800"/>
            <a:lstStyle/>
            <a:p>
              <a:pPr algn="ctr">
                <a:lnSpc>
                  <a:spcPts val="2940"/>
                </a:lnSpc>
              </a:pPr>
            </a:p>
          </p:txBody>
        </p:sp>
      </p:grpSp>
      <p:grpSp>
        <p:nvGrpSpPr>
          <p:cNvPr name="Group 9" id="9"/>
          <p:cNvGrpSpPr/>
          <p:nvPr/>
        </p:nvGrpSpPr>
        <p:grpSpPr>
          <a:xfrm rot="0">
            <a:off x="1037531" y="4890665"/>
            <a:ext cx="3814186" cy="1061195"/>
            <a:chOff x="0" y="0"/>
            <a:chExt cx="1532770" cy="426452"/>
          </a:xfrm>
        </p:grpSpPr>
        <p:sp>
          <p:nvSpPr>
            <p:cNvPr name="Freeform 10" id="10"/>
            <p:cNvSpPr/>
            <p:nvPr/>
          </p:nvSpPr>
          <p:spPr>
            <a:xfrm flipH="false" flipV="false" rot="0">
              <a:off x="0" y="0"/>
              <a:ext cx="1532770" cy="426452"/>
            </a:xfrm>
            <a:custGeom>
              <a:avLst/>
              <a:gdLst/>
              <a:ahLst/>
              <a:cxnLst/>
              <a:rect r="r" b="b" t="t" l="l"/>
              <a:pathLst>
                <a:path h="426452" w="1532770">
                  <a:moveTo>
                    <a:pt x="50744" y="0"/>
                  </a:moveTo>
                  <a:lnTo>
                    <a:pt x="1482026" y="0"/>
                  </a:lnTo>
                  <a:cubicBezTo>
                    <a:pt x="1495484" y="0"/>
                    <a:pt x="1508391" y="5346"/>
                    <a:pt x="1517908" y="14863"/>
                  </a:cubicBezTo>
                  <a:cubicBezTo>
                    <a:pt x="1527424" y="24379"/>
                    <a:pt x="1532770" y="37286"/>
                    <a:pt x="1532770" y="50744"/>
                  </a:cubicBezTo>
                  <a:lnTo>
                    <a:pt x="1532770" y="375708"/>
                  </a:lnTo>
                  <a:cubicBezTo>
                    <a:pt x="1532770" y="389166"/>
                    <a:pt x="1527424" y="402073"/>
                    <a:pt x="1517908" y="411590"/>
                  </a:cubicBezTo>
                  <a:cubicBezTo>
                    <a:pt x="1508391" y="421106"/>
                    <a:pt x="1495484" y="426452"/>
                    <a:pt x="1482026" y="426452"/>
                  </a:cubicBezTo>
                  <a:lnTo>
                    <a:pt x="50744" y="426452"/>
                  </a:lnTo>
                  <a:cubicBezTo>
                    <a:pt x="37286" y="426452"/>
                    <a:pt x="24379" y="421106"/>
                    <a:pt x="14863" y="411590"/>
                  </a:cubicBezTo>
                  <a:cubicBezTo>
                    <a:pt x="5346" y="402073"/>
                    <a:pt x="0" y="389166"/>
                    <a:pt x="0" y="375708"/>
                  </a:cubicBezTo>
                  <a:lnTo>
                    <a:pt x="0" y="50744"/>
                  </a:lnTo>
                  <a:cubicBezTo>
                    <a:pt x="0" y="37286"/>
                    <a:pt x="5346" y="24379"/>
                    <a:pt x="14863" y="14863"/>
                  </a:cubicBezTo>
                  <a:cubicBezTo>
                    <a:pt x="24379" y="5346"/>
                    <a:pt x="37286" y="0"/>
                    <a:pt x="50744" y="0"/>
                  </a:cubicBezTo>
                  <a:close/>
                </a:path>
              </a:pathLst>
            </a:custGeom>
            <a:solidFill>
              <a:srgbClr val="E61FC0"/>
            </a:solidFill>
          </p:spPr>
        </p:sp>
        <p:sp>
          <p:nvSpPr>
            <p:cNvPr name="TextBox 11" id="11"/>
            <p:cNvSpPr txBox="true"/>
            <p:nvPr/>
          </p:nvSpPr>
          <p:spPr>
            <a:xfrm>
              <a:off x="0" y="-57150"/>
              <a:ext cx="1532770" cy="483602"/>
            </a:xfrm>
            <a:prstGeom prst="rect">
              <a:avLst/>
            </a:prstGeom>
          </p:spPr>
          <p:txBody>
            <a:bodyPr anchor="ctr" rtlCol="false" tIns="50800" lIns="50800" bIns="50800" rIns="50800"/>
            <a:lstStyle/>
            <a:p>
              <a:pPr algn="ctr">
                <a:lnSpc>
                  <a:spcPts val="2940"/>
                </a:lnSpc>
              </a:pPr>
            </a:p>
          </p:txBody>
        </p:sp>
      </p:grpSp>
      <p:grpSp>
        <p:nvGrpSpPr>
          <p:cNvPr name="Group 12" id="12"/>
          <p:cNvGrpSpPr/>
          <p:nvPr/>
        </p:nvGrpSpPr>
        <p:grpSpPr>
          <a:xfrm rot="0">
            <a:off x="1014681" y="8197105"/>
            <a:ext cx="3814186" cy="1061195"/>
            <a:chOff x="0" y="0"/>
            <a:chExt cx="1532770" cy="426452"/>
          </a:xfrm>
        </p:grpSpPr>
        <p:sp>
          <p:nvSpPr>
            <p:cNvPr name="Freeform 13" id="13"/>
            <p:cNvSpPr/>
            <p:nvPr/>
          </p:nvSpPr>
          <p:spPr>
            <a:xfrm flipH="false" flipV="false" rot="0">
              <a:off x="0" y="0"/>
              <a:ext cx="1532770" cy="426452"/>
            </a:xfrm>
            <a:custGeom>
              <a:avLst/>
              <a:gdLst/>
              <a:ahLst/>
              <a:cxnLst/>
              <a:rect r="r" b="b" t="t" l="l"/>
              <a:pathLst>
                <a:path h="426452" w="1532770">
                  <a:moveTo>
                    <a:pt x="50744" y="0"/>
                  </a:moveTo>
                  <a:lnTo>
                    <a:pt x="1482026" y="0"/>
                  </a:lnTo>
                  <a:cubicBezTo>
                    <a:pt x="1495484" y="0"/>
                    <a:pt x="1508391" y="5346"/>
                    <a:pt x="1517908" y="14863"/>
                  </a:cubicBezTo>
                  <a:cubicBezTo>
                    <a:pt x="1527424" y="24379"/>
                    <a:pt x="1532770" y="37286"/>
                    <a:pt x="1532770" y="50744"/>
                  </a:cubicBezTo>
                  <a:lnTo>
                    <a:pt x="1532770" y="375708"/>
                  </a:lnTo>
                  <a:cubicBezTo>
                    <a:pt x="1532770" y="389166"/>
                    <a:pt x="1527424" y="402073"/>
                    <a:pt x="1517908" y="411590"/>
                  </a:cubicBezTo>
                  <a:cubicBezTo>
                    <a:pt x="1508391" y="421106"/>
                    <a:pt x="1495484" y="426452"/>
                    <a:pt x="1482026" y="426452"/>
                  </a:cubicBezTo>
                  <a:lnTo>
                    <a:pt x="50744" y="426452"/>
                  </a:lnTo>
                  <a:cubicBezTo>
                    <a:pt x="37286" y="426452"/>
                    <a:pt x="24379" y="421106"/>
                    <a:pt x="14863" y="411590"/>
                  </a:cubicBezTo>
                  <a:cubicBezTo>
                    <a:pt x="5346" y="402073"/>
                    <a:pt x="0" y="389166"/>
                    <a:pt x="0" y="375708"/>
                  </a:cubicBezTo>
                  <a:lnTo>
                    <a:pt x="0" y="50744"/>
                  </a:lnTo>
                  <a:cubicBezTo>
                    <a:pt x="0" y="37286"/>
                    <a:pt x="5346" y="24379"/>
                    <a:pt x="14863" y="14863"/>
                  </a:cubicBezTo>
                  <a:cubicBezTo>
                    <a:pt x="24379" y="5346"/>
                    <a:pt x="37286" y="0"/>
                    <a:pt x="50744" y="0"/>
                  </a:cubicBezTo>
                  <a:close/>
                </a:path>
              </a:pathLst>
            </a:custGeom>
            <a:solidFill>
              <a:srgbClr val="3FB6FF"/>
            </a:solidFill>
          </p:spPr>
        </p:sp>
        <p:sp>
          <p:nvSpPr>
            <p:cNvPr name="TextBox 14" id="14"/>
            <p:cNvSpPr txBox="true"/>
            <p:nvPr/>
          </p:nvSpPr>
          <p:spPr>
            <a:xfrm>
              <a:off x="0" y="-57150"/>
              <a:ext cx="1532770" cy="483602"/>
            </a:xfrm>
            <a:prstGeom prst="rect">
              <a:avLst/>
            </a:prstGeom>
          </p:spPr>
          <p:txBody>
            <a:bodyPr anchor="ctr" rtlCol="false" tIns="50800" lIns="50800" bIns="50800" rIns="50800"/>
            <a:lstStyle/>
            <a:p>
              <a:pPr algn="ctr">
                <a:lnSpc>
                  <a:spcPts val="2940"/>
                </a:lnSpc>
              </a:pPr>
            </a:p>
          </p:txBody>
        </p:sp>
      </p:grpSp>
      <p:sp>
        <p:nvSpPr>
          <p:cNvPr name="TextBox 15" id="15"/>
          <p:cNvSpPr txBox="true"/>
          <p:nvPr/>
        </p:nvSpPr>
        <p:spPr>
          <a:xfrm rot="0">
            <a:off x="5172812" y="5204990"/>
            <a:ext cx="8667750" cy="375395"/>
          </a:xfrm>
          <a:prstGeom prst="rect">
            <a:avLst/>
          </a:prstGeom>
        </p:spPr>
        <p:txBody>
          <a:bodyPr anchor="t" rtlCol="false" tIns="0" lIns="0" bIns="0" rIns="0">
            <a:spAutoFit/>
          </a:bodyPr>
          <a:lstStyle/>
          <a:p>
            <a:pPr algn="l">
              <a:lnSpc>
                <a:spcPts val="2933"/>
              </a:lnSpc>
            </a:pPr>
            <a:r>
              <a:rPr lang="en-US" sz="2095">
                <a:solidFill>
                  <a:srgbClr val="F6F3F1"/>
                </a:solidFill>
                <a:latin typeface="Public Sans"/>
                <a:ea typeface="Public Sans"/>
                <a:cs typeface="Public Sans"/>
                <a:sym typeface="Public Sans"/>
              </a:rPr>
              <a:t>Suivi et enregistrement des entrées et des sorties</a:t>
            </a:r>
          </a:p>
        </p:txBody>
      </p:sp>
      <p:sp>
        <p:nvSpPr>
          <p:cNvPr name="TextBox 16" id="16"/>
          <p:cNvSpPr txBox="true"/>
          <p:nvPr/>
        </p:nvSpPr>
        <p:spPr>
          <a:xfrm rot="0">
            <a:off x="5172812" y="6797403"/>
            <a:ext cx="8667750" cy="375395"/>
          </a:xfrm>
          <a:prstGeom prst="rect">
            <a:avLst/>
          </a:prstGeom>
        </p:spPr>
        <p:txBody>
          <a:bodyPr anchor="t" rtlCol="false" tIns="0" lIns="0" bIns="0" rIns="0">
            <a:spAutoFit/>
          </a:bodyPr>
          <a:lstStyle/>
          <a:p>
            <a:pPr algn="l">
              <a:lnSpc>
                <a:spcPts val="2933"/>
              </a:lnSpc>
            </a:pPr>
            <a:r>
              <a:rPr lang="en-US" sz="2095">
                <a:solidFill>
                  <a:srgbClr val="F6F3F1"/>
                </a:solidFill>
                <a:latin typeface="Public Sans"/>
                <a:ea typeface="Public Sans"/>
                <a:cs typeface="Public Sans"/>
                <a:sym typeface="Public Sans"/>
              </a:rPr>
              <a:t>Gestion et archivage des bons d’entrées</a:t>
            </a:r>
          </a:p>
        </p:txBody>
      </p:sp>
      <p:sp>
        <p:nvSpPr>
          <p:cNvPr name="TextBox 17" id="17"/>
          <p:cNvSpPr txBox="true"/>
          <p:nvPr/>
        </p:nvSpPr>
        <p:spPr>
          <a:xfrm rot="0">
            <a:off x="5172812" y="8511430"/>
            <a:ext cx="8667750" cy="375395"/>
          </a:xfrm>
          <a:prstGeom prst="rect">
            <a:avLst/>
          </a:prstGeom>
        </p:spPr>
        <p:txBody>
          <a:bodyPr anchor="t" rtlCol="false" tIns="0" lIns="0" bIns="0" rIns="0">
            <a:spAutoFit/>
          </a:bodyPr>
          <a:lstStyle/>
          <a:p>
            <a:pPr algn="l">
              <a:lnSpc>
                <a:spcPts val="2933"/>
              </a:lnSpc>
            </a:pPr>
            <a:r>
              <a:rPr lang="en-US" sz="2095">
                <a:solidFill>
                  <a:srgbClr val="F6F3F1"/>
                </a:solidFill>
                <a:latin typeface="Public Sans"/>
                <a:ea typeface="Public Sans"/>
                <a:cs typeface="Public Sans"/>
                <a:sym typeface="Public Sans"/>
              </a:rPr>
              <a:t>Gestion et archivage des bons de sorties</a:t>
            </a:r>
          </a:p>
        </p:txBody>
      </p:sp>
      <p:sp>
        <p:nvSpPr>
          <p:cNvPr name="TextBox 18" id="18"/>
          <p:cNvSpPr txBox="true"/>
          <p:nvPr/>
        </p:nvSpPr>
        <p:spPr>
          <a:xfrm rot="0">
            <a:off x="1225767" y="6740309"/>
            <a:ext cx="3437714" cy="432435"/>
          </a:xfrm>
          <a:prstGeom prst="rect">
            <a:avLst/>
          </a:prstGeom>
        </p:spPr>
        <p:txBody>
          <a:bodyPr anchor="t" rtlCol="false" tIns="0" lIns="0" bIns="0" rIns="0">
            <a:spAutoFit/>
          </a:bodyPr>
          <a:lstStyle/>
          <a:p>
            <a:pPr algn="ctr">
              <a:lnSpc>
                <a:spcPts val="2940"/>
              </a:lnSpc>
            </a:pPr>
            <a:r>
              <a:rPr lang="en-US" b="true" sz="2100">
                <a:solidFill>
                  <a:srgbClr val="F6F3F1"/>
                </a:solidFill>
                <a:latin typeface="Mont Bold"/>
                <a:ea typeface="Mont Bold"/>
                <a:cs typeface="Mont Bold"/>
                <a:sym typeface="Mont Bold"/>
              </a:rPr>
              <a:t>BON D’ENTRÉE</a:t>
            </a:r>
          </a:p>
        </p:txBody>
      </p:sp>
      <p:sp>
        <p:nvSpPr>
          <p:cNvPr name="TextBox 19" id="19"/>
          <p:cNvSpPr txBox="true"/>
          <p:nvPr/>
        </p:nvSpPr>
        <p:spPr>
          <a:xfrm rot="0">
            <a:off x="1248618" y="5147895"/>
            <a:ext cx="3437714" cy="432435"/>
          </a:xfrm>
          <a:prstGeom prst="rect">
            <a:avLst/>
          </a:prstGeom>
        </p:spPr>
        <p:txBody>
          <a:bodyPr anchor="t" rtlCol="false" tIns="0" lIns="0" bIns="0" rIns="0">
            <a:spAutoFit/>
          </a:bodyPr>
          <a:lstStyle/>
          <a:p>
            <a:pPr algn="ctr">
              <a:lnSpc>
                <a:spcPts val="2940"/>
              </a:lnSpc>
            </a:pPr>
            <a:r>
              <a:rPr lang="en-US" b="true" sz="2100">
                <a:solidFill>
                  <a:srgbClr val="F6F3F1"/>
                </a:solidFill>
                <a:latin typeface="Mont Bold"/>
                <a:ea typeface="Mont Bold"/>
                <a:cs typeface="Mont Bold"/>
                <a:sym typeface="Mont Bold"/>
              </a:rPr>
              <a:t>MOUVEMENTS</a:t>
            </a:r>
          </a:p>
        </p:txBody>
      </p:sp>
      <p:sp>
        <p:nvSpPr>
          <p:cNvPr name="TextBox 20" id="20"/>
          <p:cNvSpPr txBox="true"/>
          <p:nvPr/>
        </p:nvSpPr>
        <p:spPr>
          <a:xfrm rot="0">
            <a:off x="1225767" y="8454335"/>
            <a:ext cx="3437714" cy="432435"/>
          </a:xfrm>
          <a:prstGeom prst="rect">
            <a:avLst/>
          </a:prstGeom>
        </p:spPr>
        <p:txBody>
          <a:bodyPr anchor="t" rtlCol="false" tIns="0" lIns="0" bIns="0" rIns="0">
            <a:spAutoFit/>
          </a:bodyPr>
          <a:lstStyle/>
          <a:p>
            <a:pPr algn="ctr">
              <a:lnSpc>
                <a:spcPts val="2940"/>
              </a:lnSpc>
            </a:pPr>
            <a:r>
              <a:rPr lang="en-US" b="true" sz="2100">
                <a:solidFill>
                  <a:srgbClr val="F6F3F1"/>
                </a:solidFill>
                <a:latin typeface="Mont Bold"/>
                <a:ea typeface="Mont Bold"/>
                <a:cs typeface="Mont Bold"/>
                <a:sym typeface="Mont Bold"/>
              </a:rPr>
              <a:t>BON  DE SORTIE</a:t>
            </a:r>
          </a:p>
        </p:txBody>
      </p:sp>
      <p:sp>
        <p:nvSpPr>
          <p:cNvPr name="TextBox 21" id="21"/>
          <p:cNvSpPr txBox="true"/>
          <p:nvPr/>
        </p:nvSpPr>
        <p:spPr>
          <a:xfrm rot="0">
            <a:off x="1037531" y="952500"/>
            <a:ext cx="13349295" cy="533399"/>
          </a:xfrm>
          <a:prstGeom prst="rect">
            <a:avLst/>
          </a:prstGeom>
        </p:spPr>
        <p:txBody>
          <a:bodyPr anchor="t" rtlCol="false" tIns="0" lIns="0" bIns="0" rIns="0">
            <a:spAutoFit/>
          </a:bodyPr>
          <a:lstStyle/>
          <a:p>
            <a:pPr algn="just">
              <a:lnSpc>
                <a:spcPts val="4200"/>
              </a:lnSpc>
            </a:pPr>
            <a:r>
              <a:rPr lang="en-US" sz="3000" spc="300">
                <a:solidFill>
                  <a:srgbClr val="FFFFFF"/>
                </a:solidFill>
                <a:latin typeface="Public Sans Thin"/>
                <a:ea typeface="Public Sans Thin"/>
                <a:cs typeface="Public Sans Thin"/>
                <a:sym typeface="Public Sans Thin"/>
              </a:rPr>
              <a:t>ESPACE D’ADMINISTRATEUR</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F6F3F1"/>
        </a:solidFill>
      </p:bgPr>
    </p:bg>
    <p:spTree>
      <p:nvGrpSpPr>
        <p:cNvPr id="1" name=""/>
        <p:cNvGrpSpPr/>
        <p:nvPr/>
      </p:nvGrpSpPr>
      <p:grpSpPr>
        <a:xfrm>
          <a:off x="0" y="0"/>
          <a:ext cx="0" cy="0"/>
          <a:chOff x="0" y="0"/>
          <a:chExt cx="0" cy="0"/>
        </a:xfrm>
      </p:grpSpPr>
      <p:sp>
        <p:nvSpPr>
          <p:cNvPr name="Freeform 2" id="2"/>
          <p:cNvSpPr/>
          <p:nvPr/>
        </p:nvSpPr>
        <p:spPr>
          <a:xfrm flipH="false" flipV="false" rot="2481804">
            <a:off x="11131898" y="-1369302"/>
            <a:ext cx="11841987" cy="4796005"/>
          </a:xfrm>
          <a:custGeom>
            <a:avLst/>
            <a:gdLst/>
            <a:ahLst/>
            <a:cxnLst/>
            <a:rect r="r" b="b" t="t" l="l"/>
            <a:pathLst>
              <a:path h="4796005" w="11841987">
                <a:moveTo>
                  <a:pt x="0" y="0"/>
                </a:moveTo>
                <a:lnTo>
                  <a:pt x="11841987" y="0"/>
                </a:lnTo>
                <a:lnTo>
                  <a:pt x="11841987" y="4796004"/>
                </a:lnTo>
                <a:lnTo>
                  <a:pt x="0" y="4796004"/>
                </a:lnTo>
                <a:lnTo>
                  <a:pt x="0" y="0"/>
                </a:lnTo>
                <a:close/>
              </a:path>
            </a:pathLst>
          </a:custGeom>
          <a:blipFill>
            <a:blip r:embed="rId2"/>
            <a:stretch>
              <a:fillRect l="0" t="0" r="0" b="0"/>
            </a:stretch>
          </a:blipFill>
        </p:spPr>
      </p:sp>
      <p:sp>
        <p:nvSpPr>
          <p:cNvPr name="Freeform 3" id="3"/>
          <p:cNvSpPr/>
          <p:nvPr/>
        </p:nvSpPr>
        <p:spPr>
          <a:xfrm flipH="false" flipV="false" rot="3638173">
            <a:off x="-3815959" y="9947342"/>
            <a:ext cx="11304548" cy="3221796"/>
          </a:xfrm>
          <a:custGeom>
            <a:avLst/>
            <a:gdLst/>
            <a:ahLst/>
            <a:cxnLst/>
            <a:rect r="r" b="b" t="t" l="l"/>
            <a:pathLst>
              <a:path h="3221796" w="11304548">
                <a:moveTo>
                  <a:pt x="0" y="0"/>
                </a:moveTo>
                <a:lnTo>
                  <a:pt x="11304547" y="0"/>
                </a:lnTo>
                <a:lnTo>
                  <a:pt x="11304547" y="3221796"/>
                </a:lnTo>
                <a:lnTo>
                  <a:pt x="0" y="3221796"/>
                </a:lnTo>
                <a:lnTo>
                  <a:pt x="0" y="0"/>
                </a:lnTo>
                <a:close/>
              </a:path>
            </a:pathLst>
          </a:custGeom>
          <a:blipFill>
            <a:blip r:embed="rId3"/>
            <a:stretch>
              <a:fillRect l="0" t="0" r="0" b="0"/>
            </a:stretch>
          </a:blipFill>
        </p:spPr>
      </p:sp>
      <p:grpSp>
        <p:nvGrpSpPr>
          <p:cNvPr name="Group 4" id="4"/>
          <p:cNvGrpSpPr>
            <a:grpSpLocks noChangeAspect="true"/>
          </p:cNvGrpSpPr>
          <p:nvPr/>
        </p:nvGrpSpPr>
        <p:grpSpPr>
          <a:xfrm rot="0">
            <a:off x="1028700" y="3184671"/>
            <a:ext cx="7564698" cy="6073629"/>
            <a:chOff x="0" y="0"/>
            <a:chExt cx="7467600" cy="5995670"/>
          </a:xfrm>
        </p:grpSpPr>
        <p:sp>
          <p:nvSpPr>
            <p:cNvPr name="Freeform 5" id="5"/>
            <p:cNvSpPr/>
            <p:nvPr/>
          </p:nvSpPr>
          <p:spPr>
            <a:xfrm flipH="false" flipV="false" rot="0">
              <a:off x="0" y="0"/>
              <a:ext cx="7467600" cy="4513580"/>
            </a:xfrm>
            <a:custGeom>
              <a:avLst/>
              <a:gdLst/>
              <a:ahLst/>
              <a:cxnLst/>
              <a:rect r="r" b="b" t="t" l="l"/>
              <a:pathLst>
                <a:path h="4513580" w="7467600">
                  <a:moveTo>
                    <a:pt x="7127240" y="0"/>
                  </a:moveTo>
                  <a:lnTo>
                    <a:pt x="340360" y="0"/>
                  </a:lnTo>
                  <a:cubicBezTo>
                    <a:pt x="152400" y="0"/>
                    <a:pt x="0" y="152400"/>
                    <a:pt x="0" y="340360"/>
                  </a:cubicBezTo>
                  <a:lnTo>
                    <a:pt x="0" y="4513580"/>
                  </a:lnTo>
                  <a:lnTo>
                    <a:pt x="7467600" y="4513580"/>
                  </a:lnTo>
                  <a:lnTo>
                    <a:pt x="7467600" y="340360"/>
                  </a:lnTo>
                  <a:cubicBezTo>
                    <a:pt x="7467600" y="152400"/>
                    <a:pt x="7315200" y="0"/>
                    <a:pt x="7127240" y="0"/>
                  </a:cubicBezTo>
                  <a:close/>
                  <a:moveTo>
                    <a:pt x="7142480" y="4188460"/>
                  </a:moveTo>
                  <a:lnTo>
                    <a:pt x="314961" y="4188460"/>
                  </a:lnTo>
                  <a:lnTo>
                    <a:pt x="314961" y="353060"/>
                  </a:lnTo>
                  <a:lnTo>
                    <a:pt x="7142480" y="353060"/>
                  </a:lnTo>
                  <a:lnTo>
                    <a:pt x="7142480" y="4188460"/>
                  </a:lnTo>
                  <a:close/>
                </a:path>
              </a:pathLst>
            </a:custGeom>
            <a:solidFill>
              <a:srgbClr val="000000"/>
            </a:solidFill>
          </p:spPr>
        </p:sp>
        <p:sp>
          <p:nvSpPr>
            <p:cNvPr name="Freeform 6" id="6"/>
            <p:cNvSpPr/>
            <p:nvPr/>
          </p:nvSpPr>
          <p:spPr>
            <a:xfrm flipH="false" flipV="false" rot="0">
              <a:off x="0" y="4514850"/>
              <a:ext cx="7467600" cy="695960"/>
            </a:xfrm>
            <a:custGeom>
              <a:avLst/>
              <a:gdLst/>
              <a:ahLst/>
              <a:cxnLst/>
              <a:rect r="r" b="b" t="t" l="l"/>
              <a:pathLst>
                <a:path h="695960" w="7467600">
                  <a:moveTo>
                    <a:pt x="0" y="355600"/>
                  </a:moveTo>
                  <a:cubicBezTo>
                    <a:pt x="0" y="543560"/>
                    <a:pt x="152400" y="695960"/>
                    <a:pt x="340360" y="695960"/>
                  </a:cubicBezTo>
                  <a:lnTo>
                    <a:pt x="7127240" y="695960"/>
                  </a:lnTo>
                  <a:cubicBezTo>
                    <a:pt x="7315200" y="695960"/>
                    <a:pt x="7467600" y="543560"/>
                    <a:pt x="7467600" y="355600"/>
                  </a:cubicBezTo>
                  <a:lnTo>
                    <a:pt x="7467600" y="0"/>
                  </a:lnTo>
                  <a:lnTo>
                    <a:pt x="0" y="0"/>
                  </a:lnTo>
                  <a:lnTo>
                    <a:pt x="0" y="355600"/>
                  </a:lnTo>
                  <a:close/>
                </a:path>
              </a:pathLst>
            </a:custGeom>
            <a:solidFill>
              <a:srgbClr val="E9E9E9"/>
            </a:solidFill>
          </p:spPr>
        </p:sp>
        <p:sp>
          <p:nvSpPr>
            <p:cNvPr name="Freeform 7" id="7"/>
            <p:cNvSpPr/>
            <p:nvPr/>
          </p:nvSpPr>
          <p:spPr>
            <a:xfrm flipH="false" flipV="false" rot="0">
              <a:off x="2429510" y="5210810"/>
              <a:ext cx="2606040" cy="791210"/>
            </a:xfrm>
            <a:custGeom>
              <a:avLst/>
              <a:gdLst/>
              <a:ahLst/>
              <a:cxnLst/>
              <a:rect r="r" b="b" t="t" l="l"/>
              <a:pathLst>
                <a:path h="791210" w="2606040">
                  <a:moveTo>
                    <a:pt x="1258570" y="0"/>
                  </a:moveTo>
                  <a:lnTo>
                    <a:pt x="453390" y="0"/>
                  </a:lnTo>
                  <a:cubicBezTo>
                    <a:pt x="453390" y="0"/>
                    <a:pt x="429260" y="370840"/>
                    <a:pt x="403860" y="525780"/>
                  </a:cubicBezTo>
                  <a:cubicBezTo>
                    <a:pt x="359410" y="791210"/>
                    <a:pt x="87630" y="706120"/>
                    <a:pt x="10160" y="762000"/>
                  </a:cubicBezTo>
                  <a:cubicBezTo>
                    <a:pt x="0" y="769620"/>
                    <a:pt x="5080" y="786130"/>
                    <a:pt x="17780" y="786130"/>
                  </a:cubicBezTo>
                  <a:lnTo>
                    <a:pt x="2588260" y="786130"/>
                  </a:lnTo>
                  <a:cubicBezTo>
                    <a:pt x="2600960" y="786130"/>
                    <a:pt x="2606040" y="769620"/>
                    <a:pt x="2595880" y="762000"/>
                  </a:cubicBezTo>
                  <a:cubicBezTo>
                    <a:pt x="2518410" y="706120"/>
                    <a:pt x="2246630" y="791210"/>
                    <a:pt x="2202180" y="525780"/>
                  </a:cubicBezTo>
                  <a:cubicBezTo>
                    <a:pt x="2176780" y="370840"/>
                    <a:pt x="2152650" y="0"/>
                    <a:pt x="2152650" y="0"/>
                  </a:cubicBezTo>
                  <a:lnTo>
                    <a:pt x="1258570" y="0"/>
                  </a:lnTo>
                  <a:close/>
                </a:path>
              </a:pathLst>
            </a:custGeom>
            <a:solidFill>
              <a:srgbClr val="BBBBBB"/>
            </a:solidFill>
          </p:spPr>
        </p:sp>
        <p:sp>
          <p:nvSpPr>
            <p:cNvPr name="Freeform 8" id="8"/>
            <p:cNvSpPr/>
            <p:nvPr/>
          </p:nvSpPr>
          <p:spPr>
            <a:xfrm flipH="false" flipV="false" rot="0">
              <a:off x="314960" y="353060"/>
              <a:ext cx="6827520" cy="3835400"/>
            </a:xfrm>
            <a:custGeom>
              <a:avLst/>
              <a:gdLst/>
              <a:ahLst/>
              <a:cxnLst/>
              <a:rect r="r" b="b" t="t" l="l"/>
              <a:pathLst>
                <a:path h="3835400" w="6827520">
                  <a:moveTo>
                    <a:pt x="0" y="0"/>
                  </a:moveTo>
                  <a:lnTo>
                    <a:pt x="6827520" y="0"/>
                  </a:lnTo>
                  <a:lnTo>
                    <a:pt x="6827520" y="3835400"/>
                  </a:lnTo>
                  <a:lnTo>
                    <a:pt x="0" y="3835400"/>
                  </a:lnTo>
                  <a:close/>
                </a:path>
              </a:pathLst>
            </a:custGeom>
            <a:blipFill>
              <a:blip r:embed="rId4"/>
              <a:stretch>
                <a:fillRect l="0" t="-976" r="0" b="-976"/>
              </a:stretch>
            </a:blipFill>
          </p:spPr>
        </p:sp>
      </p:grpSp>
      <p:grpSp>
        <p:nvGrpSpPr>
          <p:cNvPr name="Group 9" id="9"/>
          <p:cNvGrpSpPr>
            <a:grpSpLocks noChangeAspect="true"/>
          </p:cNvGrpSpPr>
          <p:nvPr/>
        </p:nvGrpSpPr>
        <p:grpSpPr>
          <a:xfrm rot="0">
            <a:off x="9694602" y="3184671"/>
            <a:ext cx="7564698" cy="6073629"/>
            <a:chOff x="0" y="0"/>
            <a:chExt cx="7467600" cy="5995670"/>
          </a:xfrm>
        </p:grpSpPr>
        <p:sp>
          <p:nvSpPr>
            <p:cNvPr name="Freeform 10" id="10"/>
            <p:cNvSpPr/>
            <p:nvPr/>
          </p:nvSpPr>
          <p:spPr>
            <a:xfrm flipH="false" flipV="false" rot="0">
              <a:off x="0" y="0"/>
              <a:ext cx="7467600" cy="4513580"/>
            </a:xfrm>
            <a:custGeom>
              <a:avLst/>
              <a:gdLst/>
              <a:ahLst/>
              <a:cxnLst/>
              <a:rect r="r" b="b" t="t" l="l"/>
              <a:pathLst>
                <a:path h="4513580" w="7467600">
                  <a:moveTo>
                    <a:pt x="7127240" y="0"/>
                  </a:moveTo>
                  <a:lnTo>
                    <a:pt x="340360" y="0"/>
                  </a:lnTo>
                  <a:cubicBezTo>
                    <a:pt x="152400" y="0"/>
                    <a:pt x="0" y="152400"/>
                    <a:pt x="0" y="340360"/>
                  </a:cubicBezTo>
                  <a:lnTo>
                    <a:pt x="0" y="4513580"/>
                  </a:lnTo>
                  <a:lnTo>
                    <a:pt x="7467600" y="4513580"/>
                  </a:lnTo>
                  <a:lnTo>
                    <a:pt x="7467600" y="340360"/>
                  </a:lnTo>
                  <a:cubicBezTo>
                    <a:pt x="7467600" y="152400"/>
                    <a:pt x="7315200" y="0"/>
                    <a:pt x="7127240" y="0"/>
                  </a:cubicBezTo>
                  <a:close/>
                  <a:moveTo>
                    <a:pt x="7142480" y="4188460"/>
                  </a:moveTo>
                  <a:lnTo>
                    <a:pt x="314961" y="4188460"/>
                  </a:lnTo>
                  <a:lnTo>
                    <a:pt x="314961" y="353060"/>
                  </a:lnTo>
                  <a:lnTo>
                    <a:pt x="7142480" y="353060"/>
                  </a:lnTo>
                  <a:lnTo>
                    <a:pt x="7142480" y="4188460"/>
                  </a:lnTo>
                  <a:close/>
                </a:path>
              </a:pathLst>
            </a:custGeom>
            <a:solidFill>
              <a:srgbClr val="000000"/>
            </a:solidFill>
          </p:spPr>
        </p:sp>
        <p:sp>
          <p:nvSpPr>
            <p:cNvPr name="Freeform 11" id="11"/>
            <p:cNvSpPr/>
            <p:nvPr/>
          </p:nvSpPr>
          <p:spPr>
            <a:xfrm flipH="false" flipV="false" rot="0">
              <a:off x="0" y="4514850"/>
              <a:ext cx="7467600" cy="695960"/>
            </a:xfrm>
            <a:custGeom>
              <a:avLst/>
              <a:gdLst/>
              <a:ahLst/>
              <a:cxnLst/>
              <a:rect r="r" b="b" t="t" l="l"/>
              <a:pathLst>
                <a:path h="695960" w="7467600">
                  <a:moveTo>
                    <a:pt x="0" y="355600"/>
                  </a:moveTo>
                  <a:cubicBezTo>
                    <a:pt x="0" y="543560"/>
                    <a:pt x="152400" y="695960"/>
                    <a:pt x="340360" y="695960"/>
                  </a:cubicBezTo>
                  <a:lnTo>
                    <a:pt x="7127240" y="695960"/>
                  </a:lnTo>
                  <a:cubicBezTo>
                    <a:pt x="7315200" y="695960"/>
                    <a:pt x="7467600" y="543560"/>
                    <a:pt x="7467600" y="355600"/>
                  </a:cubicBezTo>
                  <a:lnTo>
                    <a:pt x="7467600" y="0"/>
                  </a:lnTo>
                  <a:lnTo>
                    <a:pt x="0" y="0"/>
                  </a:lnTo>
                  <a:lnTo>
                    <a:pt x="0" y="355600"/>
                  </a:lnTo>
                  <a:close/>
                </a:path>
              </a:pathLst>
            </a:custGeom>
            <a:solidFill>
              <a:srgbClr val="E9E9E9"/>
            </a:solidFill>
          </p:spPr>
        </p:sp>
        <p:sp>
          <p:nvSpPr>
            <p:cNvPr name="Freeform 12" id="12"/>
            <p:cNvSpPr/>
            <p:nvPr/>
          </p:nvSpPr>
          <p:spPr>
            <a:xfrm flipH="false" flipV="false" rot="0">
              <a:off x="2429510" y="5210810"/>
              <a:ext cx="2606040" cy="791210"/>
            </a:xfrm>
            <a:custGeom>
              <a:avLst/>
              <a:gdLst/>
              <a:ahLst/>
              <a:cxnLst/>
              <a:rect r="r" b="b" t="t" l="l"/>
              <a:pathLst>
                <a:path h="791210" w="2606040">
                  <a:moveTo>
                    <a:pt x="1258570" y="0"/>
                  </a:moveTo>
                  <a:lnTo>
                    <a:pt x="453390" y="0"/>
                  </a:lnTo>
                  <a:cubicBezTo>
                    <a:pt x="453390" y="0"/>
                    <a:pt x="429260" y="370840"/>
                    <a:pt x="403860" y="525780"/>
                  </a:cubicBezTo>
                  <a:cubicBezTo>
                    <a:pt x="359410" y="791210"/>
                    <a:pt x="87630" y="706120"/>
                    <a:pt x="10160" y="762000"/>
                  </a:cubicBezTo>
                  <a:cubicBezTo>
                    <a:pt x="0" y="769620"/>
                    <a:pt x="5080" y="786130"/>
                    <a:pt x="17780" y="786130"/>
                  </a:cubicBezTo>
                  <a:lnTo>
                    <a:pt x="2588260" y="786130"/>
                  </a:lnTo>
                  <a:cubicBezTo>
                    <a:pt x="2600960" y="786130"/>
                    <a:pt x="2606040" y="769620"/>
                    <a:pt x="2595880" y="762000"/>
                  </a:cubicBezTo>
                  <a:cubicBezTo>
                    <a:pt x="2518410" y="706120"/>
                    <a:pt x="2246630" y="791210"/>
                    <a:pt x="2202180" y="525780"/>
                  </a:cubicBezTo>
                  <a:cubicBezTo>
                    <a:pt x="2176780" y="370840"/>
                    <a:pt x="2152650" y="0"/>
                    <a:pt x="2152650" y="0"/>
                  </a:cubicBezTo>
                  <a:lnTo>
                    <a:pt x="1258570" y="0"/>
                  </a:lnTo>
                  <a:close/>
                </a:path>
              </a:pathLst>
            </a:custGeom>
            <a:solidFill>
              <a:srgbClr val="BBBBBB"/>
            </a:solidFill>
          </p:spPr>
        </p:sp>
        <p:sp>
          <p:nvSpPr>
            <p:cNvPr name="Freeform 13" id="13"/>
            <p:cNvSpPr/>
            <p:nvPr/>
          </p:nvSpPr>
          <p:spPr>
            <a:xfrm flipH="false" flipV="false" rot="0">
              <a:off x="314960" y="353060"/>
              <a:ext cx="6827520" cy="3835400"/>
            </a:xfrm>
            <a:custGeom>
              <a:avLst/>
              <a:gdLst/>
              <a:ahLst/>
              <a:cxnLst/>
              <a:rect r="r" b="b" t="t" l="l"/>
              <a:pathLst>
                <a:path h="3835400" w="6827520">
                  <a:moveTo>
                    <a:pt x="0" y="0"/>
                  </a:moveTo>
                  <a:lnTo>
                    <a:pt x="6827520" y="0"/>
                  </a:lnTo>
                  <a:lnTo>
                    <a:pt x="6827520" y="3835400"/>
                  </a:lnTo>
                  <a:lnTo>
                    <a:pt x="0" y="3835400"/>
                  </a:lnTo>
                  <a:close/>
                </a:path>
              </a:pathLst>
            </a:custGeom>
            <a:blipFill>
              <a:blip r:embed="rId5"/>
              <a:stretch>
                <a:fillRect l="0" t="-814" r="0" b="-814"/>
              </a:stretch>
            </a:blipFill>
          </p:spPr>
        </p:sp>
      </p:grpSp>
      <p:sp>
        <p:nvSpPr>
          <p:cNvPr name="TextBox 14" id="14"/>
          <p:cNvSpPr txBox="true"/>
          <p:nvPr/>
        </p:nvSpPr>
        <p:spPr>
          <a:xfrm rot="0">
            <a:off x="2469352" y="952500"/>
            <a:ext cx="13349295" cy="533399"/>
          </a:xfrm>
          <a:prstGeom prst="rect">
            <a:avLst/>
          </a:prstGeom>
        </p:spPr>
        <p:txBody>
          <a:bodyPr anchor="t" rtlCol="false" tIns="0" lIns="0" bIns="0" rIns="0">
            <a:spAutoFit/>
          </a:bodyPr>
          <a:lstStyle/>
          <a:p>
            <a:pPr algn="ctr">
              <a:lnSpc>
                <a:spcPts val="4200"/>
              </a:lnSpc>
            </a:pPr>
            <a:r>
              <a:rPr lang="en-US" sz="3000" spc="300">
                <a:solidFill>
                  <a:srgbClr val="1F1F37"/>
                </a:solidFill>
                <a:latin typeface="Public Sans Thin"/>
                <a:ea typeface="Public Sans Thin"/>
                <a:cs typeface="Public Sans Thin"/>
                <a:sym typeface="Public Sans Thin"/>
              </a:rPr>
              <a:t>RÉALISATION</a:t>
            </a:r>
          </a:p>
        </p:txBody>
      </p:sp>
      <p:sp>
        <p:nvSpPr>
          <p:cNvPr name="TextBox 15" id="15"/>
          <p:cNvSpPr txBox="true"/>
          <p:nvPr/>
        </p:nvSpPr>
        <p:spPr>
          <a:xfrm rot="0">
            <a:off x="2169286" y="1426550"/>
            <a:ext cx="13949428" cy="841375"/>
          </a:xfrm>
          <a:prstGeom prst="rect">
            <a:avLst/>
          </a:prstGeom>
        </p:spPr>
        <p:txBody>
          <a:bodyPr anchor="t" rtlCol="false" tIns="0" lIns="0" bIns="0" rIns="0">
            <a:spAutoFit/>
          </a:bodyPr>
          <a:lstStyle/>
          <a:p>
            <a:pPr algn="ctr">
              <a:lnSpc>
                <a:spcPts val="5600"/>
              </a:lnSpc>
            </a:pPr>
            <a:r>
              <a:rPr lang="en-US" b="true" sz="4000">
                <a:solidFill>
                  <a:srgbClr val="1F1F37"/>
                </a:solidFill>
                <a:latin typeface="Mont Bold"/>
                <a:ea typeface="Mont Bold"/>
                <a:cs typeface="Mont Bold"/>
                <a:sym typeface="Mont Bold"/>
              </a:rPr>
              <a:t>ESPACE D’ADMIN - GESTION DES MOUVEMENTS</a:t>
            </a:r>
          </a:p>
        </p:txBody>
      </p:sp>
    </p:spTree>
  </p:cSld>
  <p:clrMapOvr>
    <a:masterClrMapping/>
  </p:clrMapOvr>
  <p:transition spd="fast">
    <p:cover dir="u"/>
  </p:transition>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F6F3F1"/>
        </a:solidFill>
      </p:bgPr>
    </p:bg>
    <p:spTree>
      <p:nvGrpSpPr>
        <p:cNvPr id="1" name=""/>
        <p:cNvGrpSpPr/>
        <p:nvPr/>
      </p:nvGrpSpPr>
      <p:grpSpPr>
        <a:xfrm>
          <a:off x="0" y="0"/>
          <a:ext cx="0" cy="0"/>
          <a:chOff x="0" y="0"/>
          <a:chExt cx="0" cy="0"/>
        </a:xfrm>
      </p:grpSpPr>
      <p:sp>
        <p:nvSpPr>
          <p:cNvPr name="Freeform 2" id="2"/>
          <p:cNvSpPr/>
          <p:nvPr/>
        </p:nvSpPr>
        <p:spPr>
          <a:xfrm flipH="false" flipV="false" rot="2481804">
            <a:off x="11131898" y="-1369302"/>
            <a:ext cx="11841987" cy="4796005"/>
          </a:xfrm>
          <a:custGeom>
            <a:avLst/>
            <a:gdLst/>
            <a:ahLst/>
            <a:cxnLst/>
            <a:rect r="r" b="b" t="t" l="l"/>
            <a:pathLst>
              <a:path h="4796005" w="11841987">
                <a:moveTo>
                  <a:pt x="0" y="0"/>
                </a:moveTo>
                <a:lnTo>
                  <a:pt x="11841987" y="0"/>
                </a:lnTo>
                <a:lnTo>
                  <a:pt x="11841987" y="4796004"/>
                </a:lnTo>
                <a:lnTo>
                  <a:pt x="0" y="4796004"/>
                </a:lnTo>
                <a:lnTo>
                  <a:pt x="0" y="0"/>
                </a:lnTo>
                <a:close/>
              </a:path>
            </a:pathLst>
          </a:custGeom>
          <a:blipFill>
            <a:blip r:embed="rId2"/>
            <a:stretch>
              <a:fillRect l="0" t="0" r="0" b="0"/>
            </a:stretch>
          </a:blipFill>
        </p:spPr>
      </p:sp>
      <p:sp>
        <p:nvSpPr>
          <p:cNvPr name="Freeform 3" id="3"/>
          <p:cNvSpPr/>
          <p:nvPr/>
        </p:nvSpPr>
        <p:spPr>
          <a:xfrm flipH="false" flipV="false" rot="3638173">
            <a:off x="-3815959" y="9947342"/>
            <a:ext cx="11304548" cy="3221796"/>
          </a:xfrm>
          <a:custGeom>
            <a:avLst/>
            <a:gdLst/>
            <a:ahLst/>
            <a:cxnLst/>
            <a:rect r="r" b="b" t="t" l="l"/>
            <a:pathLst>
              <a:path h="3221796" w="11304548">
                <a:moveTo>
                  <a:pt x="0" y="0"/>
                </a:moveTo>
                <a:lnTo>
                  <a:pt x="11304547" y="0"/>
                </a:lnTo>
                <a:lnTo>
                  <a:pt x="11304547" y="3221796"/>
                </a:lnTo>
                <a:lnTo>
                  <a:pt x="0" y="3221796"/>
                </a:lnTo>
                <a:lnTo>
                  <a:pt x="0" y="0"/>
                </a:lnTo>
                <a:close/>
              </a:path>
            </a:pathLst>
          </a:custGeom>
          <a:blipFill>
            <a:blip r:embed="rId3"/>
            <a:stretch>
              <a:fillRect l="0" t="0" r="0" b="0"/>
            </a:stretch>
          </a:blipFill>
        </p:spPr>
      </p:sp>
      <p:grpSp>
        <p:nvGrpSpPr>
          <p:cNvPr name="Group 4" id="4"/>
          <p:cNvGrpSpPr>
            <a:grpSpLocks noChangeAspect="true"/>
          </p:cNvGrpSpPr>
          <p:nvPr/>
        </p:nvGrpSpPr>
        <p:grpSpPr>
          <a:xfrm rot="0">
            <a:off x="1028700" y="3184671"/>
            <a:ext cx="7564698" cy="6073629"/>
            <a:chOff x="0" y="0"/>
            <a:chExt cx="7467600" cy="5995670"/>
          </a:xfrm>
        </p:grpSpPr>
        <p:sp>
          <p:nvSpPr>
            <p:cNvPr name="Freeform 5" id="5"/>
            <p:cNvSpPr/>
            <p:nvPr/>
          </p:nvSpPr>
          <p:spPr>
            <a:xfrm flipH="false" flipV="false" rot="0">
              <a:off x="0" y="0"/>
              <a:ext cx="7467600" cy="4513580"/>
            </a:xfrm>
            <a:custGeom>
              <a:avLst/>
              <a:gdLst/>
              <a:ahLst/>
              <a:cxnLst/>
              <a:rect r="r" b="b" t="t" l="l"/>
              <a:pathLst>
                <a:path h="4513580" w="7467600">
                  <a:moveTo>
                    <a:pt x="7127240" y="0"/>
                  </a:moveTo>
                  <a:lnTo>
                    <a:pt x="340360" y="0"/>
                  </a:lnTo>
                  <a:cubicBezTo>
                    <a:pt x="152400" y="0"/>
                    <a:pt x="0" y="152400"/>
                    <a:pt x="0" y="340360"/>
                  </a:cubicBezTo>
                  <a:lnTo>
                    <a:pt x="0" y="4513580"/>
                  </a:lnTo>
                  <a:lnTo>
                    <a:pt x="7467600" y="4513580"/>
                  </a:lnTo>
                  <a:lnTo>
                    <a:pt x="7467600" y="340360"/>
                  </a:lnTo>
                  <a:cubicBezTo>
                    <a:pt x="7467600" y="152400"/>
                    <a:pt x="7315200" y="0"/>
                    <a:pt x="7127240" y="0"/>
                  </a:cubicBezTo>
                  <a:close/>
                  <a:moveTo>
                    <a:pt x="7142480" y="4188460"/>
                  </a:moveTo>
                  <a:lnTo>
                    <a:pt x="314961" y="4188460"/>
                  </a:lnTo>
                  <a:lnTo>
                    <a:pt x="314961" y="353060"/>
                  </a:lnTo>
                  <a:lnTo>
                    <a:pt x="7142480" y="353060"/>
                  </a:lnTo>
                  <a:lnTo>
                    <a:pt x="7142480" y="4188460"/>
                  </a:lnTo>
                  <a:close/>
                </a:path>
              </a:pathLst>
            </a:custGeom>
            <a:solidFill>
              <a:srgbClr val="000000"/>
            </a:solidFill>
          </p:spPr>
        </p:sp>
        <p:sp>
          <p:nvSpPr>
            <p:cNvPr name="Freeform 6" id="6"/>
            <p:cNvSpPr/>
            <p:nvPr/>
          </p:nvSpPr>
          <p:spPr>
            <a:xfrm flipH="false" flipV="false" rot="0">
              <a:off x="0" y="4514850"/>
              <a:ext cx="7467600" cy="695960"/>
            </a:xfrm>
            <a:custGeom>
              <a:avLst/>
              <a:gdLst/>
              <a:ahLst/>
              <a:cxnLst/>
              <a:rect r="r" b="b" t="t" l="l"/>
              <a:pathLst>
                <a:path h="695960" w="7467600">
                  <a:moveTo>
                    <a:pt x="0" y="355600"/>
                  </a:moveTo>
                  <a:cubicBezTo>
                    <a:pt x="0" y="543560"/>
                    <a:pt x="152400" y="695960"/>
                    <a:pt x="340360" y="695960"/>
                  </a:cubicBezTo>
                  <a:lnTo>
                    <a:pt x="7127240" y="695960"/>
                  </a:lnTo>
                  <a:cubicBezTo>
                    <a:pt x="7315200" y="695960"/>
                    <a:pt x="7467600" y="543560"/>
                    <a:pt x="7467600" y="355600"/>
                  </a:cubicBezTo>
                  <a:lnTo>
                    <a:pt x="7467600" y="0"/>
                  </a:lnTo>
                  <a:lnTo>
                    <a:pt x="0" y="0"/>
                  </a:lnTo>
                  <a:lnTo>
                    <a:pt x="0" y="355600"/>
                  </a:lnTo>
                  <a:close/>
                </a:path>
              </a:pathLst>
            </a:custGeom>
            <a:solidFill>
              <a:srgbClr val="E9E9E9"/>
            </a:solidFill>
          </p:spPr>
        </p:sp>
        <p:sp>
          <p:nvSpPr>
            <p:cNvPr name="Freeform 7" id="7"/>
            <p:cNvSpPr/>
            <p:nvPr/>
          </p:nvSpPr>
          <p:spPr>
            <a:xfrm flipH="false" flipV="false" rot="0">
              <a:off x="2429510" y="5210810"/>
              <a:ext cx="2606040" cy="791210"/>
            </a:xfrm>
            <a:custGeom>
              <a:avLst/>
              <a:gdLst/>
              <a:ahLst/>
              <a:cxnLst/>
              <a:rect r="r" b="b" t="t" l="l"/>
              <a:pathLst>
                <a:path h="791210" w="2606040">
                  <a:moveTo>
                    <a:pt x="1258570" y="0"/>
                  </a:moveTo>
                  <a:lnTo>
                    <a:pt x="453390" y="0"/>
                  </a:lnTo>
                  <a:cubicBezTo>
                    <a:pt x="453390" y="0"/>
                    <a:pt x="429260" y="370840"/>
                    <a:pt x="403860" y="525780"/>
                  </a:cubicBezTo>
                  <a:cubicBezTo>
                    <a:pt x="359410" y="791210"/>
                    <a:pt x="87630" y="706120"/>
                    <a:pt x="10160" y="762000"/>
                  </a:cubicBezTo>
                  <a:cubicBezTo>
                    <a:pt x="0" y="769620"/>
                    <a:pt x="5080" y="786130"/>
                    <a:pt x="17780" y="786130"/>
                  </a:cubicBezTo>
                  <a:lnTo>
                    <a:pt x="2588260" y="786130"/>
                  </a:lnTo>
                  <a:cubicBezTo>
                    <a:pt x="2600960" y="786130"/>
                    <a:pt x="2606040" y="769620"/>
                    <a:pt x="2595880" y="762000"/>
                  </a:cubicBezTo>
                  <a:cubicBezTo>
                    <a:pt x="2518410" y="706120"/>
                    <a:pt x="2246630" y="791210"/>
                    <a:pt x="2202180" y="525780"/>
                  </a:cubicBezTo>
                  <a:cubicBezTo>
                    <a:pt x="2176780" y="370840"/>
                    <a:pt x="2152650" y="0"/>
                    <a:pt x="2152650" y="0"/>
                  </a:cubicBezTo>
                  <a:lnTo>
                    <a:pt x="1258570" y="0"/>
                  </a:lnTo>
                  <a:close/>
                </a:path>
              </a:pathLst>
            </a:custGeom>
            <a:solidFill>
              <a:srgbClr val="BBBBBB"/>
            </a:solidFill>
          </p:spPr>
        </p:sp>
        <p:sp>
          <p:nvSpPr>
            <p:cNvPr name="Freeform 8" id="8"/>
            <p:cNvSpPr/>
            <p:nvPr/>
          </p:nvSpPr>
          <p:spPr>
            <a:xfrm flipH="false" flipV="false" rot="0">
              <a:off x="314960" y="353060"/>
              <a:ext cx="6827520" cy="3835400"/>
            </a:xfrm>
            <a:custGeom>
              <a:avLst/>
              <a:gdLst/>
              <a:ahLst/>
              <a:cxnLst/>
              <a:rect r="r" b="b" t="t" l="l"/>
              <a:pathLst>
                <a:path h="3835400" w="6827520">
                  <a:moveTo>
                    <a:pt x="0" y="0"/>
                  </a:moveTo>
                  <a:lnTo>
                    <a:pt x="6827520" y="0"/>
                  </a:lnTo>
                  <a:lnTo>
                    <a:pt x="6827520" y="3835400"/>
                  </a:lnTo>
                  <a:lnTo>
                    <a:pt x="0" y="3835400"/>
                  </a:lnTo>
                  <a:close/>
                </a:path>
              </a:pathLst>
            </a:custGeom>
            <a:blipFill>
              <a:blip r:embed="rId4"/>
              <a:stretch>
                <a:fillRect l="0" t="-814" r="0" b="-814"/>
              </a:stretch>
            </a:blipFill>
          </p:spPr>
        </p:sp>
      </p:grpSp>
      <p:grpSp>
        <p:nvGrpSpPr>
          <p:cNvPr name="Group 9" id="9"/>
          <p:cNvGrpSpPr>
            <a:grpSpLocks noChangeAspect="true"/>
          </p:cNvGrpSpPr>
          <p:nvPr/>
        </p:nvGrpSpPr>
        <p:grpSpPr>
          <a:xfrm rot="0">
            <a:off x="9694602" y="3184671"/>
            <a:ext cx="7564698" cy="6073629"/>
            <a:chOff x="0" y="0"/>
            <a:chExt cx="7467600" cy="5995670"/>
          </a:xfrm>
        </p:grpSpPr>
        <p:sp>
          <p:nvSpPr>
            <p:cNvPr name="Freeform 10" id="10"/>
            <p:cNvSpPr/>
            <p:nvPr/>
          </p:nvSpPr>
          <p:spPr>
            <a:xfrm flipH="false" flipV="false" rot="0">
              <a:off x="0" y="0"/>
              <a:ext cx="7467600" cy="4513580"/>
            </a:xfrm>
            <a:custGeom>
              <a:avLst/>
              <a:gdLst/>
              <a:ahLst/>
              <a:cxnLst/>
              <a:rect r="r" b="b" t="t" l="l"/>
              <a:pathLst>
                <a:path h="4513580" w="7467600">
                  <a:moveTo>
                    <a:pt x="7127240" y="0"/>
                  </a:moveTo>
                  <a:lnTo>
                    <a:pt x="340360" y="0"/>
                  </a:lnTo>
                  <a:cubicBezTo>
                    <a:pt x="152400" y="0"/>
                    <a:pt x="0" y="152400"/>
                    <a:pt x="0" y="340360"/>
                  </a:cubicBezTo>
                  <a:lnTo>
                    <a:pt x="0" y="4513580"/>
                  </a:lnTo>
                  <a:lnTo>
                    <a:pt x="7467600" y="4513580"/>
                  </a:lnTo>
                  <a:lnTo>
                    <a:pt x="7467600" y="340360"/>
                  </a:lnTo>
                  <a:cubicBezTo>
                    <a:pt x="7467600" y="152400"/>
                    <a:pt x="7315200" y="0"/>
                    <a:pt x="7127240" y="0"/>
                  </a:cubicBezTo>
                  <a:close/>
                  <a:moveTo>
                    <a:pt x="7142480" y="4188460"/>
                  </a:moveTo>
                  <a:lnTo>
                    <a:pt x="314961" y="4188460"/>
                  </a:lnTo>
                  <a:lnTo>
                    <a:pt x="314961" y="353060"/>
                  </a:lnTo>
                  <a:lnTo>
                    <a:pt x="7142480" y="353060"/>
                  </a:lnTo>
                  <a:lnTo>
                    <a:pt x="7142480" y="4188460"/>
                  </a:lnTo>
                  <a:close/>
                </a:path>
              </a:pathLst>
            </a:custGeom>
            <a:solidFill>
              <a:srgbClr val="000000"/>
            </a:solidFill>
          </p:spPr>
        </p:sp>
        <p:sp>
          <p:nvSpPr>
            <p:cNvPr name="Freeform 11" id="11"/>
            <p:cNvSpPr/>
            <p:nvPr/>
          </p:nvSpPr>
          <p:spPr>
            <a:xfrm flipH="false" flipV="false" rot="0">
              <a:off x="0" y="4514850"/>
              <a:ext cx="7467600" cy="695960"/>
            </a:xfrm>
            <a:custGeom>
              <a:avLst/>
              <a:gdLst/>
              <a:ahLst/>
              <a:cxnLst/>
              <a:rect r="r" b="b" t="t" l="l"/>
              <a:pathLst>
                <a:path h="695960" w="7467600">
                  <a:moveTo>
                    <a:pt x="0" y="355600"/>
                  </a:moveTo>
                  <a:cubicBezTo>
                    <a:pt x="0" y="543560"/>
                    <a:pt x="152400" y="695960"/>
                    <a:pt x="340360" y="695960"/>
                  </a:cubicBezTo>
                  <a:lnTo>
                    <a:pt x="7127240" y="695960"/>
                  </a:lnTo>
                  <a:cubicBezTo>
                    <a:pt x="7315200" y="695960"/>
                    <a:pt x="7467600" y="543560"/>
                    <a:pt x="7467600" y="355600"/>
                  </a:cubicBezTo>
                  <a:lnTo>
                    <a:pt x="7467600" y="0"/>
                  </a:lnTo>
                  <a:lnTo>
                    <a:pt x="0" y="0"/>
                  </a:lnTo>
                  <a:lnTo>
                    <a:pt x="0" y="355600"/>
                  </a:lnTo>
                  <a:close/>
                </a:path>
              </a:pathLst>
            </a:custGeom>
            <a:solidFill>
              <a:srgbClr val="E9E9E9"/>
            </a:solidFill>
          </p:spPr>
        </p:sp>
        <p:sp>
          <p:nvSpPr>
            <p:cNvPr name="Freeform 12" id="12"/>
            <p:cNvSpPr/>
            <p:nvPr/>
          </p:nvSpPr>
          <p:spPr>
            <a:xfrm flipH="false" flipV="false" rot="0">
              <a:off x="2429510" y="5210810"/>
              <a:ext cx="2606040" cy="791210"/>
            </a:xfrm>
            <a:custGeom>
              <a:avLst/>
              <a:gdLst/>
              <a:ahLst/>
              <a:cxnLst/>
              <a:rect r="r" b="b" t="t" l="l"/>
              <a:pathLst>
                <a:path h="791210" w="2606040">
                  <a:moveTo>
                    <a:pt x="1258570" y="0"/>
                  </a:moveTo>
                  <a:lnTo>
                    <a:pt x="453390" y="0"/>
                  </a:lnTo>
                  <a:cubicBezTo>
                    <a:pt x="453390" y="0"/>
                    <a:pt x="429260" y="370840"/>
                    <a:pt x="403860" y="525780"/>
                  </a:cubicBezTo>
                  <a:cubicBezTo>
                    <a:pt x="359410" y="791210"/>
                    <a:pt x="87630" y="706120"/>
                    <a:pt x="10160" y="762000"/>
                  </a:cubicBezTo>
                  <a:cubicBezTo>
                    <a:pt x="0" y="769620"/>
                    <a:pt x="5080" y="786130"/>
                    <a:pt x="17780" y="786130"/>
                  </a:cubicBezTo>
                  <a:lnTo>
                    <a:pt x="2588260" y="786130"/>
                  </a:lnTo>
                  <a:cubicBezTo>
                    <a:pt x="2600960" y="786130"/>
                    <a:pt x="2606040" y="769620"/>
                    <a:pt x="2595880" y="762000"/>
                  </a:cubicBezTo>
                  <a:cubicBezTo>
                    <a:pt x="2518410" y="706120"/>
                    <a:pt x="2246630" y="791210"/>
                    <a:pt x="2202180" y="525780"/>
                  </a:cubicBezTo>
                  <a:cubicBezTo>
                    <a:pt x="2176780" y="370840"/>
                    <a:pt x="2152650" y="0"/>
                    <a:pt x="2152650" y="0"/>
                  </a:cubicBezTo>
                  <a:lnTo>
                    <a:pt x="1258570" y="0"/>
                  </a:lnTo>
                  <a:close/>
                </a:path>
              </a:pathLst>
            </a:custGeom>
            <a:solidFill>
              <a:srgbClr val="BBBBBB"/>
            </a:solidFill>
          </p:spPr>
        </p:sp>
        <p:sp>
          <p:nvSpPr>
            <p:cNvPr name="Freeform 13" id="13"/>
            <p:cNvSpPr/>
            <p:nvPr/>
          </p:nvSpPr>
          <p:spPr>
            <a:xfrm flipH="false" flipV="false" rot="0">
              <a:off x="314960" y="353060"/>
              <a:ext cx="6827520" cy="3835400"/>
            </a:xfrm>
            <a:custGeom>
              <a:avLst/>
              <a:gdLst/>
              <a:ahLst/>
              <a:cxnLst/>
              <a:rect r="r" b="b" t="t" l="l"/>
              <a:pathLst>
                <a:path h="3835400" w="6827520">
                  <a:moveTo>
                    <a:pt x="0" y="0"/>
                  </a:moveTo>
                  <a:lnTo>
                    <a:pt x="6827520" y="0"/>
                  </a:lnTo>
                  <a:lnTo>
                    <a:pt x="6827520" y="3835400"/>
                  </a:lnTo>
                  <a:lnTo>
                    <a:pt x="0" y="3835400"/>
                  </a:lnTo>
                  <a:close/>
                </a:path>
              </a:pathLst>
            </a:custGeom>
            <a:blipFill>
              <a:blip r:embed="rId5"/>
              <a:stretch>
                <a:fillRect l="0" t="-1138" r="0" b="-1138"/>
              </a:stretch>
            </a:blipFill>
          </p:spPr>
        </p:sp>
      </p:grpSp>
      <p:sp>
        <p:nvSpPr>
          <p:cNvPr name="TextBox 14" id="14"/>
          <p:cNvSpPr txBox="true"/>
          <p:nvPr/>
        </p:nvSpPr>
        <p:spPr>
          <a:xfrm rot="0">
            <a:off x="2469352" y="952500"/>
            <a:ext cx="13349295" cy="533399"/>
          </a:xfrm>
          <a:prstGeom prst="rect">
            <a:avLst/>
          </a:prstGeom>
        </p:spPr>
        <p:txBody>
          <a:bodyPr anchor="t" rtlCol="false" tIns="0" lIns="0" bIns="0" rIns="0">
            <a:spAutoFit/>
          </a:bodyPr>
          <a:lstStyle/>
          <a:p>
            <a:pPr algn="ctr">
              <a:lnSpc>
                <a:spcPts val="4200"/>
              </a:lnSpc>
            </a:pPr>
            <a:r>
              <a:rPr lang="en-US" sz="3000" spc="300">
                <a:solidFill>
                  <a:srgbClr val="1F1F37"/>
                </a:solidFill>
                <a:latin typeface="Public Sans Thin"/>
                <a:ea typeface="Public Sans Thin"/>
                <a:cs typeface="Public Sans Thin"/>
                <a:sym typeface="Public Sans Thin"/>
              </a:rPr>
              <a:t>RÉALISATION</a:t>
            </a:r>
          </a:p>
        </p:txBody>
      </p:sp>
      <p:sp>
        <p:nvSpPr>
          <p:cNvPr name="TextBox 15" id="15"/>
          <p:cNvSpPr txBox="true"/>
          <p:nvPr/>
        </p:nvSpPr>
        <p:spPr>
          <a:xfrm rot="0">
            <a:off x="2169286" y="1426550"/>
            <a:ext cx="13949428" cy="841375"/>
          </a:xfrm>
          <a:prstGeom prst="rect">
            <a:avLst/>
          </a:prstGeom>
        </p:spPr>
        <p:txBody>
          <a:bodyPr anchor="t" rtlCol="false" tIns="0" lIns="0" bIns="0" rIns="0">
            <a:spAutoFit/>
          </a:bodyPr>
          <a:lstStyle/>
          <a:p>
            <a:pPr algn="ctr">
              <a:lnSpc>
                <a:spcPts val="5600"/>
              </a:lnSpc>
            </a:pPr>
            <a:r>
              <a:rPr lang="en-US" b="true" sz="4000">
                <a:solidFill>
                  <a:srgbClr val="1F1F37"/>
                </a:solidFill>
                <a:latin typeface="Mont Bold"/>
                <a:ea typeface="Mont Bold"/>
                <a:cs typeface="Mont Bold"/>
                <a:sym typeface="Mont Bold"/>
              </a:rPr>
              <a:t>ESPACE D’ADMIN - GESTION DES BONS D’ENTRÉES</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F6F3F1"/>
        </a:solidFill>
      </p:bgPr>
    </p:bg>
    <p:spTree>
      <p:nvGrpSpPr>
        <p:cNvPr id="1" name=""/>
        <p:cNvGrpSpPr/>
        <p:nvPr/>
      </p:nvGrpSpPr>
      <p:grpSpPr>
        <a:xfrm>
          <a:off x="0" y="0"/>
          <a:ext cx="0" cy="0"/>
          <a:chOff x="0" y="0"/>
          <a:chExt cx="0" cy="0"/>
        </a:xfrm>
      </p:grpSpPr>
      <p:sp>
        <p:nvSpPr>
          <p:cNvPr name="Freeform 2" id="2"/>
          <p:cNvSpPr/>
          <p:nvPr/>
        </p:nvSpPr>
        <p:spPr>
          <a:xfrm flipH="false" flipV="false" rot="2481804">
            <a:off x="11131898" y="-1369302"/>
            <a:ext cx="11841987" cy="4796005"/>
          </a:xfrm>
          <a:custGeom>
            <a:avLst/>
            <a:gdLst/>
            <a:ahLst/>
            <a:cxnLst/>
            <a:rect r="r" b="b" t="t" l="l"/>
            <a:pathLst>
              <a:path h="4796005" w="11841987">
                <a:moveTo>
                  <a:pt x="0" y="0"/>
                </a:moveTo>
                <a:lnTo>
                  <a:pt x="11841987" y="0"/>
                </a:lnTo>
                <a:lnTo>
                  <a:pt x="11841987" y="4796004"/>
                </a:lnTo>
                <a:lnTo>
                  <a:pt x="0" y="4796004"/>
                </a:lnTo>
                <a:lnTo>
                  <a:pt x="0" y="0"/>
                </a:lnTo>
                <a:close/>
              </a:path>
            </a:pathLst>
          </a:custGeom>
          <a:blipFill>
            <a:blip r:embed="rId2"/>
            <a:stretch>
              <a:fillRect l="0" t="0" r="0" b="0"/>
            </a:stretch>
          </a:blipFill>
        </p:spPr>
      </p:sp>
      <p:sp>
        <p:nvSpPr>
          <p:cNvPr name="Freeform 3" id="3"/>
          <p:cNvSpPr/>
          <p:nvPr/>
        </p:nvSpPr>
        <p:spPr>
          <a:xfrm flipH="false" flipV="false" rot="3638173">
            <a:off x="-3815959" y="9947342"/>
            <a:ext cx="11304548" cy="3221796"/>
          </a:xfrm>
          <a:custGeom>
            <a:avLst/>
            <a:gdLst/>
            <a:ahLst/>
            <a:cxnLst/>
            <a:rect r="r" b="b" t="t" l="l"/>
            <a:pathLst>
              <a:path h="3221796" w="11304548">
                <a:moveTo>
                  <a:pt x="0" y="0"/>
                </a:moveTo>
                <a:lnTo>
                  <a:pt x="11304547" y="0"/>
                </a:lnTo>
                <a:lnTo>
                  <a:pt x="11304547" y="3221796"/>
                </a:lnTo>
                <a:lnTo>
                  <a:pt x="0" y="3221796"/>
                </a:lnTo>
                <a:lnTo>
                  <a:pt x="0" y="0"/>
                </a:lnTo>
                <a:close/>
              </a:path>
            </a:pathLst>
          </a:custGeom>
          <a:blipFill>
            <a:blip r:embed="rId3"/>
            <a:stretch>
              <a:fillRect l="0" t="0" r="0" b="0"/>
            </a:stretch>
          </a:blipFill>
        </p:spPr>
      </p:sp>
      <p:grpSp>
        <p:nvGrpSpPr>
          <p:cNvPr name="Group 4" id="4"/>
          <p:cNvGrpSpPr>
            <a:grpSpLocks noChangeAspect="true"/>
          </p:cNvGrpSpPr>
          <p:nvPr/>
        </p:nvGrpSpPr>
        <p:grpSpPr>
          <a:xfrm rot="0">
            <a:off x="1028700" y="3184671"/>
            <a:ext cx="7564698" cy="6073629"/>
            <a:chOff x="0" y="0"/>
            <a:chExt cx="7467600" cy="5995670"/>
          </a:xfrm>
        </p:grpSpPr>
        <p:sp>
          <p:nvSpPr>
            <p:cNvPr name="Freeform 5" id="5"/>
            <p:cNvSpPr/>
            <p:nvPr/>
          </p:nvSpPr>
          <p:spPr>
            <a:xfrm flipH="false" flipV="false" rot="0">
              <a:off x="0" y="0"/>
              <a:ext cx="7467600" cy="4513580"/>
            </a:xfrm>
            <a:custGeom>
              <a:avLst/>
              <a:gdLst/>
              <a:ahLst/>
              <a:cxnLst/>
              <a:rect r="r" b="b" t="t" l="l"/>
              <a:pathLst>
                <a:path h="4513580" w="7467600">
                  <a:moveTo>
                    <a:pt x="7127240" y="0"/>
                  </a:moveTo>
                  <a:lnTo>
                    <a:pt x="340360" y="0"/>
                  </a:lnTo>
                  <a:cubicBezTo>
                    <a:pt x="152400" y="0"/>
                    <a:pt x="0" y="152400"/>
                    <a:pt x="0" y="340360"/>
                  </a:cubicBezTo>
                  <a:lnTo>
                    <a:pt x="0" y="4513580"/>
                  </a:lnTo>
                  <a:lnTo>
                    <a:pt x="7467600" y="4513580"/>
                  </a:lnTo>
                  <a:lnTo>
                    <a:pt x="7467600" y="340360"/>
                  </a:lnTo>
                  <a:cubicBezTo>
                    <a:pt x="7467600" y="152400"/>
                    <a:pt x="7315200" y="0"/>
                    <a:pt x="7127240" y="0"/>
                  </a:cubicBezTo>
                  <a:close/>
                  <a:moveTo>
                    <a:pt x="7142480" y="4188460"/>
                  </a:moveTo>
                  <a:lnTo>
                    <a:pt x="314961" y="4188460"/>
                  </a:lnTo>
                  <a:lnTo>
                    <a:pt x="314961" y="353060"/>
                  </a:lnTo>
                  <a:lnTo>
                    <a:pt x="7142480" y="353060"/>
                  </a:lnTo>
                  <a:lnTo>
                    <a:pt x="7142480" y="4188460"/>
                  </a:lnTo>
                  <a:close/>
                </a:path>
              </a:pathLst>
            </a:custGeom>
            <a:solidFill>
              <a:srgbClr val="000000"/>
            </a:solidFill>
          </p:spPr>
        </p:sp>
        <p:sp>
          <p:nvSpPr>
            <p:cNvPr name="Freeform 6" id="6"/>
            <p:cNvSpPr/>
            <p:nvPr/>
          </p:nvSpPr>
          <p:spPr>
            <a:xfrm flipH="false" flipV="false" rot="0">
              <a:off x="0" y="4514850"/>
              <a:ext cx="7467600" cy="695960"/>
            </a:xfrm>
            <a:custGeom>
              <a:avLst/>
              <a:gdLst/>
              <a:ahLst/>
              <a:cxnLst/>
              <a:rect r="r" b="b" t="t" l="l"/>
              <a:pathLst>
                <a:path h="695960" w="7467600">
                  <a:moveTo>
                    <a:pt x="0" y="355600"/>
                  </a:moveTo>
                  <a:cubicBezTo>
                    <a:pt x="0" y="543560"/>
                    <a:pt x="152400" y="695960"/>
                    <a:pt x="340360" y="695960"/>
                  </a:cubicBezTo>
                  <a:lnTo>
                    <a:pt x="7127240" y="695960"/>
                  </a:lnTo>
                  <a:cubicBezTo>
                    <a:pt x="7315200" y="695960"/>
                    <a:pt x="7467600" y="543560"/>
                    <a:pt x="7467600" y="355600"/>
                  </a:cubicBezTo>
                  <a:lnTo>
                    <a:pt x="7467600" y="0"/>
                  </a:lnTo>
                  <a:lnTo>
                    <a:pt x="0" y="0"/>
                  </a:lnTo>
                  <a:lnTo>
                    <a:pt x="0" y="355600"/>
                  </a:lnTo>
                  <a:close/>
                </a:path>
              </a:pathLst>
            </a:custGeom>
            <a:solidFill>
              <a:srgbClr val="E9E9E9"/>
            </a:solidFill>
          </p:spPr>
        </p:sp>
        <p:sp>
          <p:nvSpPr>
            <p:cNvPr name="Freeform 7" id="7"/>
            <p:cNvSpPr/>
            <p:nvPr/>
          </p:nvSpPr>
          <p:spPr>
            <a:xfrm flipH="false" flipV="false" rot="0">
              <a:off x="2429510" y="5210810"/>
              <a:ext cx="2606040" cy="791210"/>
            </a:xfrm>
            <a:custGeom>
              <a:avLst/>
              <a:gdLst/>
              <a:ahLst/>
              <a:cxnLst/>
              <a:rect r="r" b="b" t="t" l="l"/>
              <a:pathLst>
                <a:path h="791210" w="2606040">
                  <a:moveTo>
                    <a:pt x="1258570" y="0"/>
                  </a:moveTo>
                  <a:lnTo>
                    <a:pt x="453390" y="0"/>
                  </a:lnTo>
                  <a:cubicBezTo>
                    <a:pt x="453390" y="0"/>
                    <a:pt x="429260" y="370840"/>
                    <a:pt x="403860" y="525780"/>
                  </a:cubicBezTo>
                  <a:cubicBezTo>
                    <a:pt x="359410" y="791210"/>
                    <a:pt x="87630" y="706120"/>
                    <a:pt x="10160" y="762000"/>
                  </a:cubicBezTo>
                  <a:cubicBezTo>
                    <a:pt x="0" y="769620"/>
                    <a:pt x="5080" y="786130"/>
                    <a:pt x="17780" y="786130"/>
                  </a:cubicBezTo>
                  <a:lnTo>
                    <a:pt x="2588260" y="786130"/>
                  </a:lnTo>
                  <a:cubicBezTo>
                    <a:pt x="2600960" y="786130"/>
                    <a:pt x="2606040" y="769620"/>
                    <a:pt x="2595880" y="762000"/>
                  </a:cubicBezTo>
                  <a:cubicBezTo>
                    <a:pt x="2518410" y="706120"/>
                    <a:pt x="2246630" y="791210"/>
                    <a:pt x="2202180" y="525780"/>
                  </a:cubicBezTo>
                  <a:cubicBezTo>
                    <a:pt x="2176780" y="370840"/>
                    <a:pt x="2152650" y="0"/>
                    <a:pt x="2152650" y="0"/>
                  </a:cubicBezTo>
                  <a:lnTo>
                    <a:pt x="1258570" y="0"/>
                  </a:lnTo>
                  <a:close/>
                </a:path>
              </a:pathLst>
            </a:custGeom>
            <a:solidFill>
              <a:srgbClr val="BBBBBB"/>
            </a:solidFill>
          </p:spPr>
        </p:sp>
        <p:sp>
          <p:nvSpPr>
            <p:cNvPr name="Freeform 8" id="8"/>
            <p:cNvSpPr/>
            <p:nvPr/>
          </p:nvSpPr>
          <p:spPr>
            <a:xfrm flipH="false" flipV="false" rot="0">
              <a:off x="314960" y="353060"/>
              <a:ext cx="6827520" cy="3835400"/>
            </a:xfrm>
            <a:custGeom>
              <a:avLst/>
              <a:gdLst/>
              <a:ahLst/>
              <a:cxnLst/>
              <a:rect r="r" b="b" t="t" l="l"/>
              <a:pathLst>
                <a:path h="3835400" w="6827520">
                  <a:moveTo>
                    <a:pt x="0" y="0"/>
                  </a:moveTo>
                  <a:lnTo>
                    <a:pt x="6827520" y="0"/>
                  </a:lnTo>
                  <a:lnTo>
                    <a:pt x="6827520" y="3835400"/>
                  </a:lnTo>
                  <a:lnTo>
                    <a:pt x="0" y="3835400"/>
                  </a:lnTo>
                  <a:close/>
                </a:path>
              </a:pathLst>
            </a:custGeom>
            <a:blipFill>
              <a:blip r:embed="rId4"/>
              <a:stretch>
                <a:fillRect l="0" t="-814" r="0" b="-814"/>
              </a:stretch>
            </a:blipFill>
          </p:spPr>
        </p:sp>
      </p:grpSp>
      <p:grpSp>
        <p:nvGrpSpPr>
          <p:cNvPr name="Group 9" id="9"/>
          <p:cNvGrpSpPr>
            <a:grpSpLocks noChangeAspect="true"/>
          </p:cNvGrpSpPr>
          <p:nvPr/>
        </p:nvGrpSpPr>
        <p:grpSpPr>
          <a:xfrm rot="0">
            <a:off x="9694602" y="3184671"/>
            <a:ext cx="7564698" cy="6073629"/>
            <a:chOff x="0" y="0"/>
            <a:chExt cx="7467600" cy="5995670"/>
          </a:xfrm>
        </p:grpSpPr>
        <p:sp>
          <p:nvSpPr>
            <p:cNvPr name="Freeform 10" id="10"/>
            <p:cNvSpPr/>
            <p:nvPr/>
          </p:nvSpPr>
          <p:spPr>
            <a:xfrm flipH="false" flipV="false" rot="0">
              <a:off x="0" y="0"/>
              <a:ext cx="7467600" cy="4513580"/>
            </a:xfrm>
            <a:custGeom>
              <a:avLst/>
              <a:gdLst/>
              <a:ahLst/>
              <a:cxnLst/>
              <a:rect r="r" b="b" t="t" l="l"/>
              <a:pathLst>
                <a:path h="4513580" w="7467600">
                  <a:moveTo>
                    <a:pt x="7127240" y="0"/>
                  </a:moveTo>
                  <a:lnTo>
                    <a:pt x="340360" y="0"/>
                  </a:lnTo>
                  <a:cubicBezTo>
                    <a:pt x="152400" y="0"/>
                    <a:pt x="0" y="152400"/>
                    <a:pt x="0" y="340360"/>
                  </a:cubicBezTo>
                  <a:lnTo>
                    <a:pt x="0" y="4513580"/>
                  </a:lnTo>
                  <a:lnTo>
                    <a:pt x="7467600" y="4513580"/>
                  </a:lnTo>
                  <a:lnTo>
                    <a:pt x="7467600" y="340360"/>
                  </a:lnTo>
                  <a:cubicBezTo>
                    <a:pt x="7467600" y="152400"/>
                    <a:pt x="7315200" y="0"/>
                    <a:pt x="7127240" y="0"/>
                  </a:cubicBezTo>
                  <a:close/>
                  <a:moveTo>
                    <a:pt x="7142480" y="4188460"/>
                  </a:moveTo>
                  <a:lnTo>
                    <a:pt x="314961" y="4188460"/>
                  </a:lnTo>
                  <a:lnTo>
                    <a:pt x="314961" y="353060"/>
                  </a:lnTo>
                  <a:lnTo>
                    <a:pt x="7142480" y="353060"/>
                  </a:lnTo>
                  <a:lnTo>
                    <a:pt x="7142480" y="4188460"/>
                  </a:lnTo>
                  <a:close/>
                </a:path>
              </a:pathLst>
            </a:custGeom>
            <a:solidFill>
              <a:srgbClr val="000000"/>
            </a:solidFill>
          </p:spPr>
        </p:sp>
        <p:sp>
          <p:nvSpPr>
            <p:cNvPr name="Freeform 11" id="11"/>
            <p:cNvSpPr/>
            <p:nvPr/>
          </p:nvSpPr>
          <p:spPr>
            <a:xfrm flipH="false" flipV="false" rot="0">
              <a:off x="0" y="4514850"/>
              <a:ext cx="7467600" cy="695960"/>
            </a:xfrm>
            <a:custGeom>
              <a:avLst/>
              <a:gdLst/>
              <a:ahLst/>
              <a:cxnLst/>
              <a:rect r="r" b="b" t="t" l="l"/>
              <a:pathLst>
                <a:path h="695960" w="7467600">
                  <a:moveTo>
                    <a:pt x="0" y="355600"/>
                  </a:moveTo>
                  <a:cubicBezTo>
                    <a:pt x="0" y="543560"/>
                    <a:pt x="152400" y="695960"/>
                    <a:pt x="340360" y="695960"/>
                  </a:cubicBezTo>
                  <a:lnTo>
                    <a:pt x="7127240" y="695960"/>
                  </a:lnTo>
                  <a:cubicBezTo>
                    <a:pt x="7315200" y="695960"/>
                    <a:pt x="7467600" y="543560"/>
                    <a:pt x="7467600" y="355600"/>
                  </a:cubicBezTo>
                  <a:lnTo>
                    <a:pt x="7467600" y="0"/>
                  </a:lnTo>
                  <a:lnTo>
                    <a:pt x="0" y="0"/>
                  </a:lnTo>
                  <a:lnTo>
                    <a:pt x="0" y="355600"/>
                  </a:lnTo>
                  <a:close/>
                </a:path>
              </a:pathLst>
            </a:custGeom>
            <a:solidFill>
              <a:srgbClr val="E9E9E9"/>
            </a:solidFill>
          </p:spPr>
        </p:sp>
        <p:sp>
          <p:nvSpPr>
            <p:cNvPr name="Freeform 12" id="12"/>
            <p:cNvSpPr/>
            <p:nvPr/>
          </p:nvSpPr>
          <p:spPr>
            <a:xfrm flipH="false" flipV="false" rot="0">
              <a:off x="2429510" y="5210810"/>
              <a:ext cx="2606040" cy="791210"/>
            </a:xfrm>
            <a:custGeom>
              <a:avLst/>
              <a:gdLst/>
              <a:ahLst/>
              <a:cxnLst/>
              <a:rect r="r" b="b" t="t" l="l"/>
              <a:pathLst>
                <a:path h="791210" w="2606040">
                  <a:moveTo>
                    <a:pt x="1258570" y="0"/>
                  </a:moveTo>
                  <a:lnTo>
                    <a:pt x="453390" y="0"/>
                  </a:lnTo>
                  <a:cubicBezTo>
                    <a:pt x="453390" y="0"/>
                    <a:pt x="429260" y="370840"/>
                    <a:pt x="403860" y="525780"/>
                  </a:cubicBezTo>
                  <a:cubicBezTo>
                    <a:pt x="359410" y="791210"/>
                    <a:pt x="87630" y="706120"/>
                    <a:pt x="10160" y="762000"/>
                  </a:cubicBezTo>
                  <a:cubicBezTo>
                    <a:pt x="0" y="769620"/>
                    <a:pt x="5080" y="786130"/>
                    <a:pt x="17780" y="786130"/>
                  </a:cubicBezTo>
                  <a:lnTo>
                    <a:pt x="2588260" y="786130"/>
                  </a:lnTo>
                  <a:cubicBezTo>
                    <a:pt x="2600960" y="786130"/>
                    <a:pt x="2606040" y="769620"/>
                    <a:pt x="2595880" y="762000"/>
                  </a:cubicBezTo>
                  <a:cubicBezTo>
                    <a:pt x="2518410" y="706120"/>
                    <a:pt x="2246630" y="791210"/>
                    <a:pt x="2202180" y="525780"/>
                  </a:cubicBezTo>
                  <a:cubicBezTo>
                    <a:pt x="2176780" y="370840"/>
                    <a:pt x="2152650" y="0"/>
                    <a:pt x="2152650" y="0"/>
                  </a:cubicBezTo>
                  <a:lnTo>
                    <a:pt x="1258570" y="0"/>
                  </a:lnTo>
                  <a:close/>
                </a:path>
              </a:pathLst>
            </a:custGeom>
            <a:solidFill>
              <a:srgbClr val="BBBBBB"/>
            </a:solidFill>
          </p:spPr>
        </p:sp>
        <p:sp>
          <p:nvSpPr>
            <p:cNvPr name="Freeform 13" id="13"/>
            <p:cNvSpPr/>
            <p:nvPr/>
          </p:nvSpPr>
          <p:spPr>
            <a:xfrm flipH="false" flipV="false" rot="0">
              <a:off x="314960" y="353060"/>
              <a:ext cx="6827520" cy="3835400"/>
            </a:xfrm>
            <a:custGeom>
              <a:avLst/>
              <a:gdLst/>
              <a:ahLst/>
              <a:cxnLst/>
              <a:rect r="r" b="b" t="t" l="l"/>
              <a:pathLst>
                <a:path h="3835400" w="6827520">
                  <a:moveTo>
                    <a:pt x="0" y="0"/>
                  </a:moveTo>
                  <a:lnTo>
                    <a:pt x="6827520" y="0"/>
                  </a:lnTo>
                  <a:lnTo>
                    <a:pt x="6827520" y="3835400"/>
                  </a:lnTo>
                  <a:lnTo>
                    <a:pt x="0" y="3835400"/>
                  </a:lnTo>
                  <a:close/>
                </a:path>
              </a:pathLst>
            </a:custGeom>
            <a:blipFill>
              <a:blip r:embed="rId5"/>
              <a:stretch>
                <a:fillRect l="0" t="-976" r="0" b="-976"/>
              </a:stretch>
            </a:blipFill>
          </p:spPr>
        </p:sp>
      </p:grpSp>
      <p:sp>
        <p:nvSpPr>
          <p:cNvPr name="TextBox 14" id="14"/>
          <p:cNvSpPr txBox="true"/>
          <p:nvPr/>
        </p:nvSpPr>
        <p:spPr>
          <a:xfrm rot="0">
            <a:off x="2469352" y="952500"/>
            <a:ext cx="13349295" cy="533399"/>
          </a:xfrm>
          <a:prstGeom prst="rect">
            <a:avLst/>
          </a:prstGeom>
        </p:spPr>
        <p:txBody>
          <a:bodyPr anchor="t" rtlCol="false" tIns="0" lIns="0" bIns="0" rIns="0">
            <a:spAutoFit/>
          </a:bodyPr>
          <a:lstStyle/>
          <a:p>
            <a:pPr algn="ctr">
              <a:lnSpc>
                <a:spcPts val="4200"/>
              </a:lnSpc>
            </a:pPr>
            <a:r>
              <a:rPr lang="en-US" sz="3000" spc="300">
                <a:solidFill>
                  <a:srgbClr val="1F1F37"/>
                </a:solidFill>
                <a:latin typeface="Public Sans Thin"/>
                <a:ea typeface="Public Sans Thin"/>
                <a:cs typeface="Public Sans Thin"/>
                <a:sym typeface="Public Sans Thin"/>
              </a:rPr>
              <a:t>RÉALISATION</a:t>
            </a:r>
          </a:p>
        </p:txBody>
      </p:sp>
      <p:sp>
        <p:nvSpPr>
          <p:cNvPr name="TextBox 15" id="15"/>
          <p:cNvSpPr txBox="true"/>
          <p:nvPr/>
        </p:nvSpPr>
        <p:spPr>
          <a:xfrm rot="0">
            <a:off x="2169286" y="1426550"/>
            <a:ext cx="13949428" cy="841375"/>
          </a:xfrm>
          <a:prstGeom prst="rect">
            <a:avLst/>
          </a:prstGeom>
        </p:spPr>
        <p:txBody>
          <a:bodyPr anchor="t" rtlCol="false" tIns="0" lIns="0" bIns="0" rIns="0">
            <a:spAutoFit/>
          </a:bodyPr>
          <a:lstStyle/>
          <a:p>
            <a:pPr algn="ctr">
              <a:lnSpc>
                <a:spcPts val="5600"/>
              </a:lnSpc>
            </a:pPr>
            <a:r>
              <a:rPr lang="en-US" b="true" sz="4000">
                <a:solidFill>
                  <a:srgbClr val="1F1F37"/>
                </a:solidFill>
                <a:latin typeface="Mont Bold"/>
                <a:ea typeface="Mont Bold"/>
                <a:cs typeface="Mont Bold"/>
                <a:sym typeface="Mont Bold"/>
              </a:rPr>
              <a:t>ESPACE D’ADMIN - GESTION DES BONS DE SORTIES</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67281" r="0" b="-10496"/>
            </a:stretch>
          </a:blipFill>
        </p:spPr>
      </p:sp>
      <p:grpSp>
        <p:nvGrpSpPr>
          <p:cNvPr name="Group 3" id="3"/>
          <p:cNvGrpSpPr/>
          <p:nvPr/>
        </p:nvGrpSpPr>
        <p:grpSpPr>
          <a:xfrm rot="0">
            <a:off x="3295431" y="4925288"/>
            <a:ext cx="4439087" cy="895549"/>
            <a:chOff x="0" y="0"/>
            <a:chExt cx="1169142" cy="235865"/>
          </a:xfrm>
        </p:grpSpPr>
        <p:sp>
          <p:nvSpPr>
            <p:cNvPr name="Freeform 4" id="4"/>
            <p:cNvSpPr/>
            <p:nvPr/>
          </p:nvSpPr>
          <p:spPr>
            <a:xfrm flipH="false" flipV="false" rot="0">
              <a:off x="0" y="0"/>
              <a:ext cx="1169142" cy="235865"/>
            </a:xfrm>
            <a:custGeom>
              <a:avLst/>
              <a:gdLst/>
              <a:ahLst/>
              <a:cxnLst/>
              <a:rect r="r" b="b" t="t" l="l"/>
              <a:pathLst>
                <a:path h="235865" w="1169142">
                  <a:moveTo>
                    <a:pt x="43601" y="0"/>
                  </a:moveTo>
                  <a:lnTo>
                    <a:pt x="1125542" y="0"/>
                  </a:lnTo>
                  <a:cubicBezTo>
                    <a:pt x="1149622" y="0"/>
                    <a:pt x="1169142" y="19521"/>
                    <a:pt x="1169142" y="43601"/>
                  </a:cubicBezTo>
                  <a:lnTo>
                    <a:pt x="1169142" y="192264"/>
                  </a:lnTo>
                  <a:cubicBezTo>
                    <a:pt x="1169142" y="216344"/>
                    <a:pt x="1149622" y="235865"/>
                    <a:pt x="1125542" y="235865"/>
                  </a:cubicBezTo>
                  <a:lnTo>
                    <a:pt x="43601" y="235865"/>
                  </a:lnTo>
                  <a:cubicBezTo>
                    <a:pt x="19521" y="235865"/>
                    <a:pt x="0" y="216344"/>
                    <a:pt x="0" y="192264"/>
                  </a:cubicBezTo>
                  <a:lnTo>
                    <a:pt x="0" y="43601"/>
                  </a:lnTo>
                  <a:cubicBezTo>
                    <a:pt x="0" y="19521"/>
                    <a:pt x="19521" y="0"/>
                    <a:pt x="43601" y="0"/>
                  </a:cubicBezTo>
                  <a:close/>
                </a:path>
              </a:pathLst>
            </a:custGeom>
            <a:solidFill>
              <a:srgbClr val="3FB6FF"/>
            </a:solidFill>
          </p:spPr>
        </p:sp>
        <p:sp>
          <p:nvSpPr>
            <p:cNvPr name="TextBox 5" id="5"/>
            <p:cNvSpPr txBox="true"/>
            <p:nvPr/>
          </p:nvSpPr>
          <p:spPr>
            <a:xfrm>
              <a:off x="0" y="-57150"/>
              <a:ext cx="1169142" cy="293015"/>
            </a:xfrm>
            <a:prstGeom prst="rect">
              <a:avLst/>
            </a:prstGeom>
          </p:spPr>
          <p:txBody>
            <a:bodyPr anchor="ctr" rtlCol="false" tIns="50800" lIns="50800" bIns="50800" rIns="50800"/>
            <a:lstStyle/>
            <a:p>
              <a:pPr algn="ctr">
                <a:lnSpc>
                  <a:spcPts val="2940"/>
                </a:lnSpc>
              </a:pPr>
            </a:p>
          </p:txBody>
        </p:sp>
      </p:grpSp>
      <p:grpSp>
        <p:nvGrpSpPr>
          <p:cNvPr name="Group 6" id="6"/>
          <p:cNvGrpSpPr/>
          <p:nvPr/>
        </p:nvGrpSpPr>
        <p:grpSpPr>
          <a:xfrm rot="0">
            <a:off x="10553481" y="4925288"/>
            <a:ext cx="4439087" cy="895549"/>
            <a:chOff x="0" y="0"/>
            <a:chExt cx="1169142" cy="235865"/>
          </a:xfrm>
        </p:grpSpPr>
        <p:sp>
          <p:nvSpPr>
            <p:cNvPr name="Freeform 7" id="7"/>
            <p:cNvSpPr/>
            <p:nvPr/>
          </p:nvSpPr>
          <p:spPr>
            <a:xfrm flipH="false" flipV="false" rot="0">
              <a:off x="0" y="0"/>
              <a:ext cx="1169142" cy="235865"/>
            </a:xfrm>
            <a:custGeom>
              <a:avLst/>
              <a:gdLst/>
              <a:ahLst/>
              <a:cxnLst/>
              <a:rect r="r" b="b" t="t" l="l"/>
              <a:pathLst>
                <a:path h="235865" w="1169142">
                  <a:moveTo>
                    <a:pt x="43601" y="0"/>
                  </a:moveTo>
                  <a:lnTo>
                    <a:pt x="1125542" y="0"/>
                  </a:lnTo>
                  <a:cubicBezTo>
                    <a:pt x="1149622" y="0"/>
                    <a:pt x="1169142" y="19521"/>
                    <a:pt x="1169142" y="43601"/>
                  </a:cubicBezTo>
                  <a:lnTo>
                    <a:pt x="1169142" y="192264"/>
                  </a:lnTo>
                  <a:cubicBezTo>
                    <a:pt x="1169142" y="216344"/>
                    <a:pt x="1149622" y="235865"/>
                    <a:pt x="1125542" y="235865"/>
                  </a:cubicBezTo>
                  <a:lnTo>
                    <a:pt x="43601" y="235865"/>
                  </a:lnTo>
                  <a:cubicBezTo>
                    <a:pt x="19521" y="235865"/>
                    <a:pt x="0" y="216344"/>
                    <a:pt x="0" y="192264"/>
                  </a:cubicBezTo>
                  <a:lnTo>
                    <a:pt x="0" y="43601"/>
                  </a:lnTo>
                  <a:cubicBezTo>
                    <a:pt x="0" y="19521"/>
                    <a:pt x="19521" y="0"/>
                    <a:pt x="43601" y="0"/>
                  </a:cubicBezTo>
                  <a:close/>
                </a:path>
              </a:pathLst>
            </a:custGeom>
            <a:solidFill>
              <a:srgbClr val="3FB6FF"/>
            </a:solidFill>
          </p:spPr>
        </p:sp>
        <p:sp>
          <p:nvSpPr>
            <p:cNvPr name="TextBox 8" id="8"/>
            <p:cNvSpPr txBox="true"/>
            <p:nvPr/>
          </p:nvSpPr>
          <p:spPr>
            <a:xfrm>
              <a:off x="0" y="-57150"/>
              <a:ext cx="1169142" cy="293015"/>
            </a:xfrm>
            <a:prstGeom prst="rect">
              <a:avLst/>
            </a:prstGeom>
          </p:spPr>
          <p:txBody>
            <a:bodyPr anchor="ctr" rtlCol="false" tIns="50800" lIns="50800" bIns="50800" rIns="50800"/>
            <a:lstStyle/>
            <a:p>
              <a:pPr algn="ctr">
                <a:lnSpc>
                  <a:spcPts val="2940"/>
                </a:lnSpc>
              </a:pPr>
            </a:p>
          </p:txBody>
        </p:sp>
      </p:grpSp>
      <p:sp>
        <p:nvSpPr>
          <p:cNvPr name="TextBox 9" id="9"/>
          <p:cNvSpPr txBox="true"/>
          <p:nvPr/>
        </p:nvSpPr>
        <p:spPr>
          <a:xfrm rot="0">
            <a:off x="1028700" y="1921798"/>
            <a:ext cx="16230600" cy="1994535"/>
          </a:xfrm>
          <a:prstGeom prst="rect">
            <a:avLst/>
          </a:prstGeom>
        </p:spPr>
        <p:txBody>
          <a:bodyPr anchor="t" rtlCol="false" tIns="0" lIns="0" bIns="0" rIns="0">
            <a:spAutoFit/>
          </a:bodyPr>
          <a:lstStyle/>
          <a:p>
            <a:pPr algn="ctr">
              <a:lnSpc>
                <a:spcPts val="13439"/>
              </a:lnSpc>
            </a:pPr>
            <a:r>
              <a:rPr lang="en-US" b="true" sz="9600">
                <a:solidFill>
                  <a:srgbClr val="F6F3F1"/>
                </a:solidFill>
                <a:latin typeface="Mont Bold"/>
                <a:ea typeface="Mont Bold"/>
                <a:cs typeface="Mont Bold"/>
                <a:sym typeface="Mont Bold"/>
              </a:rPr>
              <a:t>ESPACE DU MAGASINIER</a:t>
            </a:r>
          </a:p>
        </p:txBody>
      </p:sp>
      <p:sp>
        <p:nvSpPr>
          <p:cNvPr name="TextBox 10" id="10"/>
          <p:cNvSpPr txBox="true"/>
          <p:nvPr/>
        </p:nvSpPr>
        <p:spPr>
          <a:xfrm rot="0">
            <a:off x="2322556" y="6161007"/>
            <a:ext cx="6384838" cy="1599040"/>
          </a:xfrm>
          <a:prstGeom prst="rect">
            <a:avLst/>
          </a:prstGeom>
        </p:spPr>
        <p:txBody>
          <a:bodyPr anchor="t" rtlCol="false" tIns="0" lIns="0" bIns="0" rIns="0">
            <a:spAutoFit/>
          </a:bodyPr>
          <a:lstStyle/>
          <a:p>
            <a:pPr algn="ctr">
              <a:lnSpc>
                <a:spcPts val="3213"/>
              </a:lnSpc>
            </a:pPr>
            <a:r>
              <a:rPr lang="en-US" sz="2295">
                <a:solidFill>
                  <a:srgbClr val="F6F3F1"/>
                </a:solidFill>
                <a:latin typeface="Public Sans"/>
                <a:ea typeface="Public Sans"/>
                <a:cs typeface="Public Sans"/>
                <a:sym typeface="Public Sans"/>
              </a:rPr>
              <a:t>Les magasiniers peuvent gérer les mouvements de stocks des produits, accéder à l’historique des mouvements de chaque produits</a:t>
            </a:r>
          </a:p>
        </p:txBody>
      </p:sp>
      <p:sp>
        <p:nvSpPr>
          <p:cNvPr name="Freeform 11" id="11"/>
          <p:cNvSpPr/>
          <p:nvPr/>
        </p:nvSpPr>
        <p:spPr>
          <a:xfrm flipH="false" flipV="true" rot="0">
            <a:off x="0" y="6820962"/>
            <a:ext cx="18288000" cy="5280660"/>
          </a:xfrm>
          <a:custGeom>
            <a:avLst/>
            <a:gdLst/>
            <a:ahLst/>
            <a:cxnLst/>
            <a:rect r="r" b="b" t="t" l="l"/>
            <a:pathLst>
              <a:path h="5280660" w="18288000">
                <a:moveTo>
                  <a:pt x="0" y="5280660"/>
                </a:moveTo>
                <a:lnTo>
                  <a:pt x="18288000" y="5280660"/>
                </a:lnTo>
                <a:lnTo>
                  <a:pt x="18288000" y="0"/>
                </a:lnTo>
                <a:lnTo>
                  <a:pt x="0" y="0"/>
                </a:lnTo>
                <a:lnTo>
                  <a:pt x="0" y="5280660"/>
                </a:lnTo>
                <a:close/>
              </a:path>
            </a:pathLst>
          </a:custGeom>
          <a:blipFill>
            <a:blip r:embed="rId3"/>
            <a:stretch>
              <a:fillRect l="0" t="0" r="0" b="0"/>
            </a:stretch>
          </a:blipFill>
        </p:spPr>
      </p:sp>
      <p:sp>
        <p:nvSpPr>
          <p:cNvPr name="TextBox 12" id="12"/>
          <p:cNvSpPr txBox="true"/>
          <p:nvPr/>
        </p:nvSpPr>
        <p:spPr>
          <a:xfrm rot="0">
            <a:off x="9580606" y="6161007"/>
            <a:ext cx="6384838" cy="1198990"/>
          </a:xfrm>
          <a:prstGeom prst="rect">
            <a:avLst/>
          </a:prstGeom>
        </p:spPr>
        <p:txBody>
          <a:bodyPr anchor="t" rtlCol="false" tIns="0" lIns="0" bIns="0" rIns="0">
            <a:spAutoFit/>
          </a:bodyPr>
          <a:lstStyle/>
          <a:p>
            <a:pPr algn="ctr">
              <a:lnSpc>
                <a:spcPts val="3213"/>
              </a:lnSpc>
            </a:pPr>
            <a:r>
              <a:rPr lang="en-US" sz="2295">
                <a:solidFill>
                  <a:srgbClr val="F6F3F1"/>
                </a:solidFill>
                <a:latin typeface="Public Sans"/>
                <a:ea typeface="Public Sans"/>
                <a:cs typeface="Public Sans"/>
                <a:sym typeface="Public Sans"/>
              </a:rPr>
              <a:t>Les magasiniers peuvent créer des bons d’entrées et de sorties , ainsi que les imprimés sous forme de PDF.</a:t>
            </a:r>
          </a:p>
        </p:txBody>
      </p:sp>
      <p:sp>
        <p:nvSpPr>
          <p:cNvPr name="TextBox 13" id="13"/>
          <p:cNvSpPr txBox="true"/>
          <p:nvPr/>
        </p:nvSpPr>
        <p:spPr>
          <a:xfrm rot="0">
            <a:off x="3617510" y="5109220"/>
            <a:ext cx="3794930" cy="406400"/>
          </a:xfrm>
          <a:prstGeom prst="rect">
            <a:avLst/>
          </a:prstGeom>
        </p:spPr>
        <p:txBody>
          <a:bodyPr anchor="t" rtlCol="false" tIns="0" lIns="0" bIns="0" rIns="0">
            <a:spAutoFit/>
          </a:bodyPr>
          <a:lstStyle/>
          <a:p>
            <a:pPr algn="ctr">
              <a:lnSpc>
                <a:spcPts val="2799"/>
              </a:lnSpc>
            </a:pPr>
            <a:r>
              <a:rPr lang="en-US" b="true" sz="1999">
                <a:solidFill>
                  <a:srgbClr val="F6F3F1"/>
                </a:solidFill>
                <a:latin typeface="Mont Bold"/>
                <a:ea typeface="Mont Bold"/>
                <a:cs typeface="Mont Bold"/>
                <a:sym typeface="Mont Bold"/>
              </a:rPr>
              <a:t>GÉSTION DES MOUVEMENTS </a:t>
            </a:r>
          </a:p>
        </p:txBody>
      </p:sp>
      <p:sp>
        <p:nvSpPr>
          <p:cNvPr name="TextBox 14" id="14"/>
          <p:cNvSpPr txBox="true"/>
          <p:nvPr/>
        </p:nvSpPr>
        <p:spPr>
          <a:xfrm rot="0">
            <a:off x="10875560" y="5107950"/>
            <a:ext cx="3794930" cy="415925"/>
          </a:xfrm>
          <a:prstGeom prst="rect">
            <a:avLst/>
          </a:prstGeom>
        </p:spPr>
        <p:txBody>
          <a:bodyPr anchor="t" rtlCol="false" tIns="0" lIns="0" bIns="0" rIns="0">
            <a:spAutoFit/>
          </a:bodyPr>
          <a:lstStyle/>
          <a:p>
            <a:pPr algn="ctr">
              <a:lnSpc>
                <a:spcPts val="2800"/>
              </a:lnSpc>
            </a:pPr>
            <a:r>
              <a:rPr lang="en-US" b="true" sz="2000">
                <a:solidFill>
                  <a:srgbClr val="F6F3F1"/>
                </a:solidFill>
                <a:latin typeface="Mont Bold"/>
                <a:ea typeface="Mont Bold"/>
                <a:cs typeface="Mont Bold"/>
                <a:sym typeface="Mont Bold"/>
              </a:rPr>
              <a:t>GÉSTION DES BONS</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bg>
      <p:bgPr>
        <a:solidFill>
          <a:srgbClr val="F6F3F1"/>
        </a:solidFill>
      </p:bgPr>
    </p:bg>
    <p:spTree>
      <p:nvGrpSpPr>
        <p:cNvPr id="1" name=""/>
        <p:cNvGrpSpPr/>
        <p:nvPr/>
      </p:nvGrpSpPr>
      <p:grpSpPr>
        <a:xfrm>
          <a:off x="0" y="0"/>
          <a:ext cx="0" cy="0"/>
          <a:chOff x="0" y="0"/>
          <a:chExt cx="0" cy="0"/>
        </a:xfrm>
      </p:grpSpPr>
      <p:sp>
        <p:nvSpPr>
          <p:cNvPr name="Freeform 2" id="2"/>
          <p:cNvSpPr/>
          <p:nvPr/>
        </p:nvSpPr>
        <p:spPr>
          <a:xfrm flipH="false" flipV="false" rot="2481804">
            <a:off x="11131898" y="-1369302"/>
            <a:ext cx="11841987" cy="4796005"/>
          </a:xfrm>
          <a:custGeom>
            <a:avLst/>
            <a:gdLst/>
            <a:ahLst/>
            <a:cxnLst/>
            <a:rect r="r" b="b" t="t" l="l"/>
            <a:pathLst>
              <a:path h="4796005" w="11841987">
                <a:moveTo>
                  <a:pt x="0" y="0"/>
                </a:moveTo>
                <a:lnTo>
                  <a:pt x="11841987" y="0"/>
                </a:lnTo>
                <a:lnTo>
                  <a:pt x="11841987" y="4796004"/>
                </a:lnTo>
                <a:lnTo>
                  <a:pt x="0" y="4796004"/>
                </a:lnTo>
                <a:lnTo>
                  <a:pt x="0" y="0"/>
                </a:lnTo>
                <a:close/>
              </a:path>
            </a:pathLst>
          </a:custGeom>
          <a:blipFill>
            <a:blip r:embed="rId2"/>
            <a:stretch>
              <a:fillRect l="0" t="0" r="0" b="0"/>
            </a:stretch>
          </a:blipFill>
        </p:spPr>
      </p:sp>
      <p:sp>
        <p:nvSpPr>
          <p:cNvPr name="Freeform 3" id="3"/>
          <p:cNvSpPr/>
          <p:nvPr/>
        </p:nvSpPr>
        <p:spPr>
          <a:xfrm flipH="false" flipV="false" rot="3638173">
            <a:off x="-3815959" y="9947342"/>
            <a:ext cx="11304548" cy="3221796"/>
          </a:xfrm>
          <a:custGeom>
            <a:avLst/>
            <a:gdLst/>
            <a:ahLst/>
            <a:cxnLst/>
            <a:rect r="r" b="b" t="t" l="l"/>
            <a:pathLst>
              <a:path h="3221796" w="11304548">
                <a:moveTo>
                  <a:pt x="0" y="0"/>
                </a:moveTo>
                <a:lnTo>
                  <a:pt x="11304547" y="0"/>
                </a:lnTo>
                <a:lnTo>
                  <a:pt x="11304547" y="3221796"/>
                </a:lnTo>
                <a:lnTo>
                  <a:pt x="0" y="3221796"/>
                </a:lnTo>
                <a:lnTo>
                  <a:pt x="0" y="0"/>
                </a:lnTo>
                <a:close/>
              </a:path>
            </a:pathLst>
          </a:custGeom>
          <a:blipFill>
            <a:blip r:embed="rId3"/>
            <a:stretch>
              <a:fillRect l="0" t="0" r="0" b="0"/>
            </a:stretch>
          </a:blipFill>
        </p:spPr>
      </p:sp>
      <p:grpSp>
        <p:nvGrpSpPr>
          <p:cNvPr name="Group 4" id="4"/>
          <p:cNvGrpSpPr>
            <a:grpSpLocks noChangeAspect="true"/>
          </p:cNvGrpSpPr>
          <p:nvPr/>
        </p:nvGrpSpPr>
        <p:grpSpPr>
          <a:xfrm rot="0">
            <a:off x="5361651" y="2805425"/>
            <a:ext cx="7564698" cy="6073629"/>
            <a:chOff x="0" y="0"/>
            <a:chExt cx="7467600" cy="5995670"/>
          </a:xfrm>
        </p:grpSpPr>
        <p:sp>
          <p:nvSpPr>
            <p:cNvPr name="Freeform 5" id="5"/>
            <p:cNvSpPr/>
            <p:nvPr/>
          </p:nvSpPr>
          <p:spPr>
            <a:xfrm flipH="false" flipV="false" rot="0">
              <a:off x="0" y="0"/>
              <a:ext cx="7467600" cy="4513580"/>
            </a:xfrm>
            <a:custGeom>
              <a:avLst/>
              <a:gdLst/>
              <a:ahLst/>
              <a:cxnLst/>
              <a:rect r="r" b="b" t="t" l="l"/>
              <a:pathLst>
                <a:path h="4513580" w="7467600">
                  <a:moveTo>
                    <a:pt x="7127240" y="0"/>
                  </a:moveTo>
                  <a:lnTo>
                    <a:pt x="340360" y="0"/>
                  </a:lnTo>
                  <a:cubicBezTo>
                    <a:pt x="152400" y="0"/>
                    <a:pt x="0" y="152400"/>
                    <a:pt x="0" y="340360"/>
                  </a:cubicBezTo>
                  <a:lnTo>
                    <a:pt x="0" y="4513580"/>
                  </a:lnTo>
                  <a:lnTo>
                    <a:pt x="7467600" y="4513580"/>
                  </a:lnTo>
                  <a:lnTo>
                    <a:pt x="7467600" y="340360"/>
                  </a:lnTo>
                  <a:cubicBezTo>
                    <a:pt x="7467600" y="152400"/>
                    <a:pt x="7315200" y="0"/>
                    <a:pt x="7127240" y="0"/>
                  </a:cubicBezTo>
                  <a:close/>
                  <a:moveTo>
                    <a:pt x="7142480" y="4188460"/>
                  </a:moveTo>
                  <a:lnTo>
                    <a:pt x="314961" y="4188460"/>
                  </a:lnTo>
                  <a:lnTo>
                    <a:pt x="314961" y="353060"/>
                  </a:lnTo>
                  <a:lnTo>
                    <a:pt x="7142480" y="353060"/>
                  </a:lnTo>
                  <a:lnTo>
                    <a:pt x="7142480" y="4188460"/>
                  </a:lnTo>
                  <a:close/>
                </a:path>
              </a:pathLst>
            </a:custGeom>
            <a:solidFill>
              <a:srgbClr val="000000"/>
            </a:solidFill>
          </p:spPr>
        </p:sp>
        <p:sp>
          <p:nvSpPr>
            <p:cNvPr name="Freeform 6" id="6"/>
            <p:cNvSpPr/>
            <p:nvPr/>
          </p:nvSpPr>
          <p:spPr>
            <a:xfrm flipH="false" flipV="false" rot="0">
              <a:off x="0" y="4514850"/>
              <a:ext cx="7467600" cy="695960"/>
            </a:xfrm>
            <a:custGeom>
              <a:avLst/>
              <a:gdLst/>
              <a:ahLst/>
              <a:cxnLst/>
              <a:rect r="r" b="b" t="t" l="l"/>
              <a:pathLst>
                <a:path h="695960" w="7467600">
                  <a:moveTo>
                    <a:pt x="0" y="355600"/>
                  </a:moveTo>
                  <a:cubicBezTo>
                    <a:pt x="0" y="543560"/>
                    <a:pt x="152400" y="695960"/>
                    <a:pt x="340360" y="695960"/>
                  </a:cubicBezTo>
                  <a:lnTo>
                    <a:pt x="7127240" y="695960"/>
                  </a:lnTo>
                  <a:cubicBezTo>
                    <a:pt x="7315200" y="695960"/>
                    <a:pt x="7467600" y="543560"/>
                    <a:pt x="7467600" y="355600"/>
                  </a:cubicBezTo>
                  <a:lnTo>
                    <a:pt x="7467600" y="0"/>
                  </a:lnTo>
                  <a:lnTo>
                    <a:pt x="0" y="0"/>
                  </a:lnTo>
                  <a:lnTo>
                    <a:pt x="0" y="355600"/>
                  </a:lnTo>
                  <a:close/>
                </a:path>
              </a:pathLst>
            </a:custGeom>
            <a:solidFill>
              <a:srgbClr val="E9E9E9"/>
            </a:solidFill>
          </p:spPr>
        </p:sp>
        <p:sp>
          <p:nvSpPr>
            <p:cNvPr name="Freeform 7" id="7"/>
            <p:cNvSpPr/>
            <p:nvPr/>
          </p:nvSpPr>
          <p:spPr>
            <a:xfrm flipH="false" flipV="false" rot="0">
              <a:off x="2429510" y="5210810"/>
              <a:ext cx="2606040" cy="791210"/>
            </a:xfrm>
            <a:custGeom>
              <a:avLst/>
              <a:gdLst/>
              <a:ahLst/>
              <a:cxnLst/>
              <a:rect r="r" b="b" t="t" l="l"/>
              <a:pathLst>
                <a:path h="791210" w="2606040">
                  <a:moveTo>
                    <a:pt x="1258570" y="0"/>
                  </a:moveTo>
                  <a:lnTo>
                    <a:pt x="453390" y="0"/>
                  </a:lnTo>
                  <a:cubicBezTo>
                    <a:pt x="453390" y="0"/>
                    <a:pt x="429260" y="370840"/>
                    <a:pt x="403860" y="525780"/>
                  </a:cubicBezTo>
                  <a:cubicBezTo>
                    <a:pt x="359410" y="791210"/>
                    <a:pt x="87630" y="706120"/>
                    <a:pt x="10160" y="762000"/>
                  </a:cubicBezTo>
                  <a:cubicBezTo>
                    <a:pt x="0" y="769620"/>
                    <a:pt x="5080" y="786130"/>
                    <a:pt x="17780" y="786130"/>
                  </a:cubicBezTo>
                  <a:lnTo>
                    <a:pt x="2588260" y="786130"/>
                  </a:lnTo>
                  <a:cubicBezTo>
                    <a:pt x="2600960" y="786130"/>
                    <a:pt x="2606040" y="769620"/>
                    <a:pt x="2595880" y="762000"/>
                  </a:cubicBezTo>
                  <a:cubicBezTo>
                    <a:pt x="2518410" y="706120"/>
                    <a:pt x="2246630" y="791210"/>
                    <a:pt x="2202180" y="525780"/>
                  </a:cubicBezTo>
                  <a:cubicBezTo>
                    <a:pt x="2176780" y="370840"/>
                    <a:pt x="2152650" y="0"/>
                    <a:pt x="2152650" y="0"/>
                  </a:cubicBezTo>
                  <a:lnTo>
                    <a:pt x="1258570" y="0"/>
                  </a:lnTo>
                  <a:close/>
                </a:path>
              </a:pathLst>
            </a:custGeom>
            <a:solidFill>
              <a:srgbClr val="BBBBBB"/>
            </a:solidFill>
          </p:spPr>
        </p:sp>
        <p:sp>
          <p:nvSpPr>
            <p:cNvPr name="Freeform 8" id="8"/>
            <p:cNvSpPr/>
            <p:nvPr/>
          </p:nvSpPr>
          <p:spPr>
            <a:xfrm flipH="false" flipV="false" rot="0">
              <a:off x="314960" y="353060"/>
              <a:ext cx="6827520" cy="3835400"/>
            </a:xfrm>
            <a:custGeom>
              <a:avLst/>
              <a:gdLst/>
              <a:ahLst/>
              <a:cxnLst/>
              <a:rect r="r" b="b" t="t" l="l"/>
              <a:pathLst>
                <a:path h="3835400" w="6827520">
                  <a:moveTo>
                    <a:pt x="0" y="0"/>
                  </a:moveTo>
                  <a:lnTo>
                    <a:pt x="6827520" y="0"/>
                  </a:lnTo>
                  <a:lnTo>
                    <a:pt x="6827520" y="3835400"/>
                  </a:lnTo>
                  <a:lnTo>
                    <a:pt x="0" y="3835400"/>
                  </a:lnTo>
                  <a:close/>
                </a:path>
              </a:pathLst>
            </a:custGeom>
            <a:blipFill>
              <a:blip r:embed="rId4"/>
              <a:stretch>
                <a:fillRect l="0" t="-976" r="0" b="-976"/>
              </a:stretch>
            </a:blipFill>
          </p:spPr>
        </p:sp>
      </p:grpSp>
      <p:sp>
        <p:nvSpPr>
          <p:cNvPr name="TextBox 9" id="9"/>
          <p:cNvSpPr txBox="true"/>
          <p:nvPr/>
        </p:nvSpPr>
        <p:spPr>
          <a:xfrm rot="0">
            <a:off x="2469352" y="952500"/>
            <a:ext cx="13349295" cy="533399"/>
          </a:xfrm>
          <a:prstGeom prst="rect">
            <a:avLst/>
          </a:prstGeom>
        </p:spPr>
        <p:txBody>
          <a:bodyPr anchor="t" rtlCol="false" tIns="0" lIns="0" bIns="0" rIns="0">
            <a:spAutoFit/>
          </a:bodyPr>
          <a:lstStyle/>
          <a:p>
            <a:pPr algn="ctr">
              <a:lnSpc>
                <a:spcPts val="4200"/>
              </a:lnSpc>
            </a:pPr>
            <a:r>
              <a:rPr lang="en-US" sz="3000" spc="300">
                <a:solidFill>
                  <a:srgbClr val="1F1F37"/>
                </a:solidFill>
                <a:latin typeface="Public Sans Thin"/>
                <a:ea typeface="Public Sans Thin"/>
                <a:cs typeface="Public Sans Thin"/>
                <a:sym typeface="Public Sans Thin"/>
              </a:rPr>
              <a:t>RÉALISATION</a:t>
            </a:r>
          </a:p>
        </p:txBody>
      </p:sp>
      <p:sp>
        <p:nvSpPr>
          <p:cNvPr name="TextBox 10" id="10"/>
          <p:cNvSpPr txBox="true"/>
          <p:nvPr/>
        </p:nvSpPr>
        <p:spPr>
          <a:xfrm rot="0">
            <a:off x="2169286" y="1426550"/>
            <a:ext cx="13949428" cy="841375"/>
          </a:xfrm>
          <a:prstGeom prst="rect">
            <a:avLst/>
          </a:prstGeom>
        </p:spPr>
        <p:txBody>
          <a:bodyPr anchor="t" rtlCol="false" tIns="0" lIns="0" bIns="0" rIns="0">
            <a:spAutoFit/>
          </a:bodyPr>
          <a:lstStyle/>
          <a:p>
            <a:pPr algn="ctr">
              <a:lnSpc>
                <a:spcPts val="5600"/>
              </a:lnSpc>
            </a:pPr>
            <a:r>
              <a:rPr lang="en-US" b="true" sz="4000">
                <a:solidFill>
                  <a:srgbClr val="1F1F37"/>
                </a:solidFill>
                <a:latin typeface="Mont Bold"/>
                <a:ea typeface="Mont Bold"/>
                <a:cs typeface="Mont Bold"/>
                <a:sym typeface="Mont Bold"/>
              </a:rPr>
              <a:t>ESPACE DU MAGASINIER- TABLEAU DE BORD</a:t>
            </a:r>
          </a:p>
        </p:txBody>
      </p:sp>
    </p:spTree>
  </p:cSld>
  <p:clrMapOvr>
    <a:masterClrMapping/>
  </p:clrMapOvr>
  <p:transition spd="fast">
    <p:cover dir="u"/>
  </p:transition>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67281" r="0" b="-10496"/>
            </a:stretch>
          </a:blipFill>
        </p:spPr>
      </p:sp>
      <p:sp>
        <p:nvSpPr>
          <p:cNvPr name="Freeform 3" id="3"/>
          <p:cNvSpPr/>
          <p:nvPr/>
        </p:nvSpPr>
        <p:spPr>
          <a:xfrm flipH="false" flipV="true" rot="0">
            <a:off x="0" y="6820962"/>
            <a:ext cx="18288000" cy="5280660"/>
          </a:xfrm>
          <a:custGeom>
            <a:avLst/>
            <a:gdLst/>
            <a:ahLst/>
            <a:cxnLst/>
            <a:rect r="r" b="b" t="t" l="l"/>
            <a:pathLst>
              <a:path h="5280660" w="18288000">
                <a:moveTo>
                  <a:pt x="0" y="5280660"/>
                </a:moveTo>
                <a:lnTo>
                  <a:pt x="18288000" y="5280660"/>
                </a:lnTo>
                <a:lnTo>
                  <a:pt x="18288000" y="0"/>
                </a:lnTo>
                <a:lnTo>
                  <a:pt x="0" y="0"/>
                </a:lnTo>
                <a:lnTo>
                  <a:pt x="0" y="5280660"/>
                </a:lnTo>
                <a:close/>
              </a:path>
            </a:pathLst>
          </a:custGeom>
          <a:blipFill>
            <a:blip r:embed="rId3"/>
            <a:stretch>
              <a:fillRect l="0" t="0" r="0" b="0"/>
            </a:stretch>
          </a:blipFill>
        </p:spPr>
      </p:sp>
      <p:sp>
        <p:nvSpPr>
          <p:cNvPr name="TextBox 4" id="4"/>
          <p:cNvSpPr txBox="true"/>
          <p:nvPr/>
        </p:nvSpPr>
        <p:spPr>
          <a:xfrm rot="0">
            <a:off x="3329962" y="3879532"/>
            <a:ext cx="11628077" cy="1994535"/>
          </a:xfrm>
          <a:prstGeom prst="rect">
            <a:avLst/>
          </a:prstGeom>
        </p:spPr>
        <p:txBody>
          <a:bodyPr anchor="t" rtlCol="false" tIns="0" lIns="0" bIns="0" rIns="0">
            <a:spAutoFit/>
          </a:bodyPr>
          <a:lstStyle/>
          <a:p>
            <a:pPr algn="ctr">
              <a:lnSpc>
                <a:spcPts val="13439"/>
              </a:lnSpc>
            </a:pPr>
            <a:r>
              <a:rPr lang="en-US" sz="9600" b="true">
                <a:solidFill>
                  <a:srgbClr val="F6F3F1"/>
                </a:solidFill>
                <a:latin typeface="Mont Bold"/>
                <a:ea typeface="Mont Bold"/>
                <a:cs typeface="Mont Bold"/>
                <a:sym typeface="Mont Bold"/>
              </a:rPr>
              <a:t>INTRODUCTION</a:t>
            </a:r>
          </a:p>
        </p:txBody>
      </p:sp>
    </p:spTree>
  </p:cSld>
  <p:clrMapOvr>
    <a:masterClrMapping/>
  </p:clrMapOvr>
  <p:transition spd="fast">
    <p:cover dir="u"/>
  </p:transition>
</p:sld>
</file>

<file path=ppt/slides/slide30.xml><?xml version="1.0" encoding="utf-8"?>
<p:sld xmlns:p="http://schemas.openxmlformats.org/presentationml/2006/main" xmlns:a="http://schemas.openxmlformats.org/drawingml/2006/main" xmlns:r="http://schemas.openxmlformats.org/officeDocument/2006/relationships">
  <p:cSld>
    <p:bg>
      <p:bgPr>
        <a:solidFill>
          <a:srgbClr val="F6F3F1"/>
        </a:solidFill>
      </p:bgPr>
    </p:bg>
    <p:spTree>
      <p:nvGrpSpPr>
        <p:cNvPr id="1" name=""/>
        <p:cNvGrpSpPr/>
        <p:nvPr/>
      </p:nvGrpSpPr>
      <p:grpSpPr>
        <a:xfrm>
          <a:off x="0" y="0"/>
          <a:ext cx="0" cy="0"/>
          <a:chOff x="0" y="0"/>
          <a:chExt cx="0" cy="0"/>
        </a:xfrm>
      </p:grpSpPr>
      <p:sp>
        <p:nvSpPr>
          <p:cNvPr name="Freeform 2" id="2"/>
          <p:cNvSpPr/>
          <p:nvPr/>
        </p:nvSpPr>
        <p:spPr>
          <a:xfrm flipH="false" flipV="false" rot="2481804">
            <a:off x="11131898" y="-1369302"/>
            <a:ext cx="11841987" cy="4796005"/>
          </a:xfrm>
          <a:custGeom>
            <a:avLst/>
            <a:gdLst/>
            <a:ahLst/>
            <a:cxnLst/>
            <a:rect r="r" b="b" t="t" l="l"/>
            <a:pathLst>
              <a:path h="4796005" w="11841987">
                <a:moveTo>
                  <a:pt x="0" y="0"/>
                </a:moveTo>
                <a:lnTo>
                  <a:pt x="11841987" y="0"/>
                </a:lnTo>
                <a:lnTo>
                  <a:pt x="11841987" y="4796004"/>
                </a:lnTo>
                <a:lnTo>
                  <a:pt x="0" y="4796004"/>
                </a:lnTo>
                <a:lnTo>
                  <a:pt x="0" y="0"/>
                </a:lnTo>
                <a:close/>
              </a:path>
            </a:pathLst>
          </a:custGeom>
          <a:blipFill>
            <a:blip r:embed="rId2"/>
            <a:stretch>
              <a:fillRect l="0" t="0" r="0" b="0"/>
            </a:stretch>
          </a:blipFill>
        </p:spPr>
      </p:sp>
      <p:sp>
        <p:nvSpPr>
          <p:cNvPr name="Freeform 3" id="3"/>
          <p:cNvSpPr/>
          <p:nvPr/>
        </p:nvSpPr>
        <p:spPr>
          <a:xfrm flipH="false" flipV="false" rot="3638173">
            <a:off x="-3815959" y="9947342"/>
            <a:ext cx="11304548" cy="3221796"/>
          </a:xfrm>
          <a:custGeom>
            <a:avLst/>
            <a:gdLst/>
            <a:ahLst/>
            <a:cxnLst/>
            <a:rect r="r" b="b" t="t" l="l"/>
            <a:pathLst>
              <a:path h="3221796" w="11304548">
                <a:moveTo>
                  <a:pt x="0" y="0"/>
                </a:moveTo>
                <a:lnTo>
                  <a:pt x="11304547" y="0"/>
                </a:lnTo>
                <a:lnTo>
                  <a:pt x="11304547" y="3221796"/>
                </a:lnTo>
                <a:lnTo>
                  <a:pt x="0" y="3221796"/>
                </a:lnTo>
                <a:lnTo>
                  <a:pt x="0" y="0"/>
                </a:lnTo>
                <a:close/>
              </a:path>
            </a:pathLst>
          </a:custGeom>
          <a:blipFill>
            <a:blip r:embed="rId3"/>
            <a:stretch>
              <a:fillRect l="0" t="0" r="0" b="0"/>
            </a:stretch>
          </a:blipFill>
        </p:spPr>
      </p:sp>
      <p:grpSp>
        <p:nvGrpSpPr>
          <p:cNvPr name="Group 4" id="4"/>
          <p:cNvGrpSpPr>
            <a:grpSpLocks noChangeAspect="true"/>
          </p:cNvGrpSpPr>
          <p:nvPr/>
        </p:nvGrpSpPr>
        <p:grpSpPr>
          <a:xfrm rot="0">
            <a:off x="5361651" y="2805425"/>
            <a:ext cx="7564698" cy="6073629"/>
            <a:chOff x="0" y="0"/>
            <a:chExt cx="7467600" cy="5995670"/>
          </a:xfrm>
        </p:grpSpPr>
        <p:sp>
          <p:nvSpPr>
            <p:cNvPr name="Freeform 5" id="5"/>
            <p:cNvSpPr/>
            <p:nvPr/>
          </p:nvSpPr>
          <p:spPr>
            <a:xfrm flipH="false" flipV="false" rot="0">
              <a:off x="0" y="0"/>
              <a:ext cx="7467600" cy="4513580"/>
            </a:xfrm>
            <a:custGeom>
              <a:avLst/>
              <a:gdLst/>
              <a:ahLst/>
              <a:cxnLst/>
              <a:rect r="r" b="b" t="t" l="l"/>
              <a:pathLst>
                <a:path h="4513580" w="7467600">
                  <a:moveTo>
                    <a:pt x="7127240" y="0"/>
                  </a:moveTo>
                  <a:lnTo>
                    <a:pt x="340360" y="0"/>
                  </a:lnTo>
                  <a:cubicBezTo>
                    <a:pt x="152400" y="0"/>
                    <a:pt x="0" y="152400"/>
                    <a:pt x="0" y="340360"/>
                  </a:cubicBezTo>
                  <a:lnTo>
                    <a:pt x="0" y="4513580"/>
                  </a:lnTo>
                  <a:lnTo>
                    <a:pt x="7467600" y="4513580"/>
                  </a:lnTo>
                  <a:lnTo>
                    <a:pt x="7467600" y="340360"/>
                  </a:lnTo>
                  <a:cubicBezTo>
                    <a:pt x="7467600" y="152400"/>
                    <a:pt x="7315200" y="0"/>
                    <a:pt x="7127240" y="0"/>
                  </a:cubicBezTo>
                  <a:close/>
                  <a:moveTo>
                    <a:pt x="7142480" y="4188460"/>
                  </a:moveTo>
                  <a:lnTo>
                    <a:pt x="314961" y="4188460"/>
                  </a:lnTo>
                  <a:lnTo>
                    <a:pt x="314961" y="353060"/>
                  </a:lnTo>
                  <a:lnTo>
                    <a:pt x="7142480" y="353060"/>
                  </a:lnTo>
                  <a:lnTo>
                    <a:pt x="7142480" y="4188460"/>
                  </a:lnTo>
                  <a:close/>
                </a:path>
              </a:pathLst>
            </a:custGeom>
            <a:solidFill>
              <a:srgbClr val="000000"/>
            </a:solidFill>
          </p:spPr>
        </p:sp>
        <p:sp>
          <p:nvSpPr>
            <p:cNvPr name="Freeform 6" id="6"/>
            <p:cNvSpPr/>
            <p:nvPr/>
          </p:nvSpPr>
          <p:spPr>
            <a:xfrm flipH="false" flipV="false" rot="0">
              <a:off x="0" y="4514850"/>
              <a:ext cx="7467600" cy="695960"/>
            </a:xfrm>
            <a:custGeom>
              <a:avLst/>
              <a:gdLst/>
              <a:ahLst/>
              <a:cxnLst/>
              <a:rect r="r" b="b" t="t" l="l"/>
              <a:pathLst>
                <a:path h="695960" w="7467600">
                  <a:moveTo>
                    <a:pt x="0" y="355600"/>
                  </a:moveTo>
                  <a:cubicBezTo>
                    <a:pt x="0" y="543560"/>
                    <a:pt x="152400" y="695960"/>
                    <a:pt x="340360" y="695960"/>
                  </a:cubicBezTo>
                  <a:lnTo>
                    <a:pt x="7127240" y="695960"/>
                  </a:lnTo>
                  <a:cubicBezTo>
                    <a:pt x="7315200" y="695960"/>
                    <a:pt x="7467600" y="543560"/>
                    <a:pt x="7467600" y="355600"/>
                  </a:cubicBezTo>
                  <a:lnTo>
                    <a:pt x="7467600" y="0"/>
                  </a:lnTo>
                  <a:lnTo>
                    <a:pt x="0" y="0"/>
                  </a:lnTo>
                  <a:lnTo>
                    <a:pt x="0" y="355600"/>
                  </a:lnTo>
                  <a:close/>
                </a:path>
              </a:pathLst>
            </a:custGeom>
            <a:solidFill>
              <a:srgbClr val="E9E9E9"/>
            </a:solidFill>
          </p:spPr>
        </p:sp>
        <p:sp>
          <p:nvSpPr>
            <p:cNvPr name="Freeform 7" id="7"/>
            <p:cNvSpPr/>
            <p:nvPr/>
          </p:nvSpPr>
          <p:spPr>
            <a:xfrm flipH="false" flipV="false" rot="0">
              <a:off x="2429510" y="5210810"/>
              <a:ext cx="2606040" cy="791210"/>
            </a:xfrm>
            <a:custGeom>
              <a:avLst/>
              <a:gdLst/>
              <a:ahLst/>
              <a:cxnLst/>
              <a:rect r="r" b="b" t="t" l="l"/>
              <a:pathLst>
                <a:path h="791210" w="2606040">
                  <a:moveTo>
                    <a:pt x="1258570" y="0"/>
                  </a:moveTo>
                  <a:lnTo>
                    <a:pt x="453390" y="0"/>
                  </a:lnTo>
                  <a:cubicBezTo>
                    <a:pt x="453390" y="0"/>
                    <a:pt x="429260" y="370840"/>
                    <a:pt x="403860" y="525780"/>
                  </a:cubicBezTo>
                  <a:cubicBezTo>
                    <a:pt x="359410" y="791210"/>
                    <a:pt x="87630" y="706120"/>
                    <a:pt x="10160" y="762000"/>
                  </a:cubicBezTo>
                  <a:cubicBezTo>
                    <a:pt x="0" y="769620"/>
                    <a:pt x="5080" y="786130"/>
                    <a:pt x="17780" y="786130"/>
                  </a:cubicBezTo>
                  <a:lnTo>
                    <a:pt x="2588260" y="786130"/>
                  </a:lnTo>
                  <a:cubicBezTo>
                    <a:pt x="2600960" y="786130"/>
                    <a:pt x="2606040" y="769620"/>
                    <a:pt x="2595880" y="762000"/>
                  </a:cubicBezTo>
                  <a:cubicBezTo>
                    <a:pt x="2518410" y="706120"/>
                    <a:pt x="2246630" y="791210"/>
                    <a:pt x="2202180" y="525780"/>
                  </a:cubicBezTo>
                  <a:cubicBezTo>
                    <a:pt x="2176780" y="370840"/>
                    <a:pt x="2152650" y="0"/>
                    <a:pt x="2152650" y="0"/>
                  </a:cubicBezTo>
                  <a:lnTo>
                    <a:pt x="1258570" y="0"/>
                  </a:lnTo>
                  <a:close/>
                </a:path>
              </a:pathLst>
            </a:custGeom>
            <a:solidFill>
              <a:srgbClr val="BBBBBB"/>
            </a:solidFill>
          </p:spPr>
        </p:sp>
        <p:sp>
          <p:nvSpPr>
            <p:cNvPr name="Freeform 8" id="8"/>
            <p:cNvSpPr/>
            <p:nvPr/>
          </p:nvSpPr>
          <p:spPr>
            <a:xfrm flipH="false" flipV="false" rot="0">
              <a:off x="314960" y="353060"/>
              <a:ext cx="6827520" cy="3835400"/>
            </a:xfrm>
            <a:custGeom>
              <a:avLst/>
              <a:gdLst/>
              <a:ahLst/>
              <a:cxnLst/>
              <a:rect r="r" b="b" t="t" l="l"/>
              <a:pathLst>
                <a:path h="3835400" w="6827520">
                  <a:moveTo>
                    <a:pt x="0" y="0"/>
                  </a:moveTo>
                  <a:lnTo>
                    <a:pt x="6827520" y="0"/>
                  </a:lnTo>
                  <a:lnTo>
                    <a:pt x="6827520" y="3835400"/>
                  </a:lnTo>
                  <a:lnTo>
                    <a:pt x="0" y="3835400"/>
                  </a:lnTo>
                  <a:close/>
                </a:path>
              </a:pathLst>
            </a:custGeom>
            <a:blipFill>
              <a:blip r:embed="rId4"/>
              <a:stretch>
                <a:fillRect l="0" t="-976" r="0" b="-976"/>
              </a:stretch>
            </a:blipFill>
          </p:spPr>
        </p:sp>
      </p:grpSp>
      <p:sp>
        <p:nvSpPr>
          <p:cNvPr name="TextBox 9" id="9"/>
          <p:cNvSpPr txBox="true"/>
          <p:nvPr/>
        </p:nvSpPr>
        <p:spPr>
          <a:xfrm rot="0">
            <a:off x="2469352" y="952500"/>
            <a:ext cx="13349295" cy="533399"/>
          </a:xfrm>
          <a:prstGeom prst="rect">
            <a:avLst/>
          </a:prstGeom>
        </p:spPr>
        <p:txBody>
          <a:bodyPr anchor="t" rtlCol="false" tIns="0" lIns="0" bIns="0" rIns="0">
            <a:spAutoFit/>
          </a:bodyPr>
          <a:lstStyle/>
          <a:p>
            <a:pPr algn="ctr">
              <a:lnSpc>
                <a:spcPts val="4200"/>
              </a:lnSpc>
            </a:pPr>
            <a:r>
              <a:rPr lang="en-US" sz="3000" spc="300">
                <a:solidFill>
                  <a:srgbClr val="1F1F37"/>
                </a:solidFill>
                <a:latin typeface="Public Sans Thin"/>
                <a:ea typeface="Public Sans Thin"/>
                <a:cs typeface="Public Sans Thin"/>
                <a:sym typeface="Public Sans Thin"/>
              </a:rPr>
              <a:t>RÉALISATION</a:t>
            </a:r>
          </a:p>
        </p:txBody>
      </p:sp>
      <p:sp>
        <p:nvSpPr>
          <p:cNvPr name="TextBox 10" id="10"/>
          <p:cNvSpPr txBox="true"/>
          <p:nvPr/>
        </p:nvSpPr>
        <p:spPr>
          <a:xfrm rot="0">
            <a:off x="1661751" y="1426550"/>
            <a:ext cx="14456963" cy="841375"/>
          </a:xfrm>
          <a:prstGeom prst="rect">
            <a:avLst/>
          </a:prstGeom>
        </p:spPr>
        <p:txBody>
          <a:bodyPr anchor="t" rtlCol="false" tIns="0" lIns="0" bIns="0" rIns="0">
            <a:spAutoFit/>
          </a:bodyPr>
          <a:lstStyle/>
          <a:p>
            <a:pPr algn="ctr">
              <a:lnSpc>
                <a:spcPts val="5600"/>
              </a:lnSpc>
            </a:pPr>
            <a:r>
              <a:rPr lang="en-US" b="true" sz="4000">
                <a:solidFill>
                  <a:srgbClr val="1F1F37"/>
                </a:solidFill>
                <a:latin typeface="Mont Bold"/>
                <a:ea typeface="Mont Bold"/>
                <a:cs typeface="Mont Bold"/>
                <a:sym typeface="Mont Bold"/>
              </a:rPr>
              <a:t>ESPACE DU MAGASINIER- CONSULTATION DES PRODUITS</a:t>
            </a: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bg>
      <p:bgPr>
        <a:solidFill>
          <a:srgbClr val="F6F3F1"/>
        </a:solidFill>
      </p:bgPr>
    </p:bg>
    <p:spTree>
      <p:nvGrpSpPr>
        <p:cNvPr id="1" name=""/>
        <p:cNvGrpSpPr/>
        <p:nvPr/>
      </p:nvGrpSpPr>
      <p:grpSpPr>
        <a:xfrm>
          <a:off x="0" y="0"/>
          <a:ext cx="0" cy="0"/>
          <a:chOff x="0" y="0"/>
          <a:chExt cx="0" cy="0"/>
        </a:xfrm>
      </p:grpSpPr>
      <p:sp>
        <p:nvSpPr>
          <p:cNvPr name="Freeform 2" id="2"/>
          <p:cNvSpPr/>
          <p:nvPr/>
        </p:nvSpPr>
        <p:spPr>
          <a:xfrm flipH="false" flipV="false" rot="2481804">
            <a:off x="11131898" y="-1369302"/>
            <a:ext cx="11841987" cy="4796005"/>
          </a:xfrm>
          <a:custGeom>
            <a:avLst/>
            <a:gdLst/>
            <a:ahLst/>
            <a:cxnLst/>
            <a:rect r="r" b="b" t="t" l="l"/>
            <a:pathLst>
              <a:path h="4796005" w="11841987">
                <a:moveTo>
                  <a:pt x="0" y="0"/>
                </a:moveTo>
                <a:lnTo>
                  <a:pt x="11841987" y="0"/>
                </a:lnTo>
                <a:lnTo>
                  <a:pt x="11841987" y="4796004"/>
                </a:lnTo>
                <a:lnTo>
                  <a:pt x="0" y="4796004"/>
                </a:lnTo>
                <a:lnTo>
                  <a:pt x="0" y="0"/>
                </a:lnTo>
                <a:close/>
              </a:path>
            </a:pathLst>
          </a:custGeom>
          <a:blipFill>
            <a:blip r:embed="rId2"/>
            <a:stretch>
              <a:fillRect l="0" t="0" r="0" b="0"/>
            </a:stretch>
          </a:blipFill>
        </p:spPr>
      </p:sp>
      <p:sp>
        <p:nvSpPr>
          <p:cNvPr name="Freeform 3" id="3"/>
          <p:cNvSpPr/>
          <p:nvPr/>
        </p:nvSpPr>
        <p:spPr>
          <a:xfrm flipH="false" flipV="false" rot="3638173">
            <a:off x="-3815959" y="9947342"/>
            <a:ext cx="11304548" cy="3221796"/>
          </a:xfrm>
          <a:custGeom>
            <a:avLst/>
            <a:gdLst/>
            <a:ahLst/>
            <a:cxnLst/>
            <a:rect r="r" b="b" t="t" l="l"/>
            <a:pathLst>
              <a:path h="3221796" w="11304548">
                <a:moveTo>
                  <a:pt x="0" y="0"/>
                </a:moveTo>
                <a:lnTo>
                  <a:pt x="11304547" y="0"/>
                </a:lnTo>
                <a:lnTo>
                  <a:pt x="11304547" y="3221796"/>
                </a:lnTo>
                <a:lnTo>
                  <a:pt x="0" y="3221796"/>
                </a:lnTo>
                <a:lnTo>
                  <a:pt x="0" y="0"/>
                </a:lnTo>
                <a:close/>
              </a:path>
            </a:pathLst>
          </a:custGeom>
          <a:blipFill>
            <a:blip r:embed="rId3"/>
            <a:stretch>
              <a:fillRect l="0" t="0" r="0" b="0"/>
            </a:stretch>
          </a:blipFill>
        </p:spPr>
      </p:sp>
      <p:grpSp>
        <p:nvGrpSpPr>
          <p:cNvPr name="Group 4" id="4"/>
          <p:cNvGrpSpPr>
            <a:grpSpLocks noChangeAspect="true"/>
          </p:cNvGrpSpPr>
          <p:nvPr/>
        </p:nvGrpSpPr>
        <p:grpSpPr>
          <a:xfrm rot="0">
            <a:off x="1028700" y="3184671"/>
            <a:ext cx="7564698" cy="6073629"/>
            <a:chOff x="0" y="0"/>
            <a:chExt cx="7467600" cy="5995670"/>
          </a:xfrm>
        </p:grpSpPr>
        <p:sp>
          <p:nvSpPr>
            <p:cNvPr name="Freeform 5" id="5"/>
            <p:cNvSpPr/>
            <p:nvPr/>
          </p:nvSpPr>
          <p:spPr>
            <a:xfrm flipH="false" flipV="false" rot="0">
              <a:off x="0" y="0"/>
              <a:ext cx="7467600" cy="4513580"/>
            </a:xfrm>
            <a:custGeom>
              <a:avLst/>
              <a:gdLst/>
              <a:ahLst/>
              <a:cxnLst/>
              <a:rect r="r" b="b" t="t" l="l"/>
              <a:pathLst>
                <a:path h="4513580" w="7467600">
                  <a:moveTo>
                    <a:pt x="7127240" y="0"/>
                  </a:moveTo>
                  <a:lnTo>
                    <a:pt x="340360" y="0"/>
                  </a:lnTo>
                  <a:cubicBezTo>
                    <a:pt x="152400" y="0"/>
                    <a:pt x="0" y="152400"/>
                    <a:pt x="0" y="340360"/>
                  </a:cubicBezTo>
                  <a:lnTo>
                    <a:pt x="0" y="4513580"/>
                  </a:lnTo>
                  <a:lnTo>
                    <a:pt x="7467600" y="4513580"/>
                  </a:lnTo>
                  <a:lnTo>
                    <a:pt x="7467600" y="340360"/>
                  </a:lnTo>
                  <a:cubicBezTo>
                    <a:pt x="7467600" y="152400"/>
                    <a:pt x="7315200" y="0"/>
                    <a:pt x="7127240" y="0"/>
                  </a:cubicBezTo>
                  <a:close/>
                  <a:moveTo>
                    <a:pt x="7142480" y="4188460"/>
                  </a:moveTo>
                  <a:lnTo>
                    <a:pt x="314961" y="4188460"/>
                  </a:lnTo>
                  <a:lnTo>
                    <a:pt x="314961" y="353060"/>
                  </a:lnTo>
                  <a:lnTo>
                    <a:pt x="7142480" y="353060"/>
                  </a:lnTo>
                  <a:lnTo>
                    <a:pt x="7142480" y="4188460"/>
                  </a:lnTo>
                  <a:close/>
                </a:path>
              </a:pathLst>
            </a:custGeom>
            <a:solidFill>
              <a:srgbClr val="000000"/>
            </a:solidFill>
          </p:spPr>
        </p:sp>
        <p:sp>
          <p:nvSpPr>
            <p:cNvPr name="Freeform 6" id="6"/>
            <p:cNvSpPr/>
            <p:nvPr/>
          </p:nvSpPr>
          <p:spPr>
            <a:xfrm flipH="false" flipV="false" rot="0">
              <a:off x="0" y="4514850"/>
              <a:ext cx="7467600" cy="695960"/>
            </a:xfrm>
            <a:custGeom>
              <a:avLst/>
              <a:gdLst/>
              <a:ahLst/>
              <a:cxnLst/>
              <a:rect r="r" b="b" t="t" l="l"/>
              <a:pathLst>
                <a:path h="695960" w="7467600">
                  <a:moveTo>
                    <a:pt x="0" y="355600"/>
                  </a:moveTo>
                  <a:cubicBezTo>
                    <a:pt x="0" y="543560"/>
                    <a:pt x="152400" y="695960"/>
                    <a:pt x="340360" y="695960"/>
                  </a:cubicBezTo>
                  <a:lnTo>
                    <a:pt x="7127240" y="695960"/>
                  </a:lnTo>
                  <a:cubicBezTo>
                    <a:pt x="7315200" y="695960"/>
                    <a:pt x="7467600" y="543560"/>
                    <a:pt x="7467600" y="355600"/>
                  </a:cubicBezTo>
                  <a:lnTo>
                    <a:pt x="7467600" y="0"/>
                  </a:lnTo>
                  <a:lnTo>
                    <a:pt x="0" y="0"/>
                  </a:lnTo>
                  <a:lnTo>
                    <a:pt x="0" y="355600"/>
                  </a:lnTo>
                  <a:close/>
                </a:path>
              </a:pathLst>
            </a:custGeom>
            <a:solidFill>
              <a:srgbClr val="E9E9E9"/>
            </a:solidFill>
          </p:spPr>
        </p:sp>
        <p:sp>
          <p:nvSpPr>
            <p:cNvPr name="Freeform 7" id="7"/>
            <p:cNvSpPr/>
            <p:nvPr/>
          </p:nvSpPr>
          <p:spPr>
            <a:xfrm flipH="false" flipV="false" rot="0">
              <a:off x="2429510" y="5210810"/>
              <a:ext cx="2606040" cy="791210"/>
            </a:xfrm>
            <a:custGeom>
              <a:avLst/>
              <a:gdLst/>
              <a:ahLst/>
              <a:cxnLst/>
              <a:rect r="r" b="b" t="t" l="l"/>
              <a:pathLst>
                <a:path h="791210" w="2606040">
                  <a:moveTo>
                    <a:pt x="1258570" y="0"/>
                  </a:moveTo>
                  <a:lnTo>
                    <a:pt x="453390" y="0"/>
                  </a:lnTo>
                  <a:cubicBezTo>
                    <a:pt x="453390" y="0"/>
                    <a:pt x="429260" y="370840"/>
                    <a:pt x="403860" y="525780"/>
                  </a:cubicBezTo>
                  <a:cubicBezTo>
                    <a:pt x="359410" y="791210"/>
                    <a:pt x="87630" y="706120"/>
                    <a:pt x="10160" y="762000"/>
                  </a:cubicBezTo>
                  <a:cubicBezTo>
                    <a:pt x="0" y="769620"/>
                    <a:pt x="5080" y="786130"/>
                    <a:pt x="17780" y="786130"/>
                  </a:cubicBezTo>
                  <a:lnTo>
                    <a:pt x="2588260" y="786130"/>
                  </a:lnTo>
                  <a:cubicBezTo>
                    <a:pt x="2600960" y="786130"/>
                    <a:pt x="2606040" y="769620"/>
                    <a:pt x="2595880" y="762000"/>
                  </a:cubicBezTo>
                  <a:cubicBezTo>
                    <a:pt x="2518410" y="706120"/>
                    <a:pt x="2246630" y="791210"/>
                    <a:pt x="2202180" y="525780"/>
                  </a:cubicBezTo>
                  <a:cubicBezTo>
                    <a:pt x="2176780" y="370840"/>
                    <a:pt x="2152650" y="0"/>
                    <a:pt x="2152650" y="0"/>
                  </a:cubicBezTo>
                  <a:lnTo>
                    <a:pt x="1258570" y="0"/>
                  </a:lnTo>
                  <a:close/>
                </a:path>
              </a:pathLst>
            </a:custGeom>
            <a:solidFill>
              <a:srgbClr val="BBBBBB"/>
            </a:solidFill>
          </p:spPr>
        </p:sp>
        <p:sp>
          <p:nvSpPr>
            <p:cNvPr name="Freeform 8" id="8"/>
            <p:cNvSpPr/>
            <p:nvPr/>
          </p:nvSpPr>
          <p:spPr>
            <a:xfrm flipH="false" flipV="false" rot="0">
              <a:off x="314960" y="353060"/>
              <a:ext cx="6827520" cy="3835400"/>
            </a:xfrm>
            <a:custGeom>
              <a:avLst/>
              <a:gdLst/>
              <a:ahLst/>
              <a:cxnLst/>
              <a:rect r="r" b="b" t="t" l="l"/>
              <a:pathLst>
                <a:path h="3835400" w="6827520">
                  <a:moveTo>
                    <a:pt x="0" y="0"/>
                  </a:moveTo>
                  <a:lnTo>
                    <a:pt x="6827520" y="0"/>
                  </a:lnTo>
                  <a:lnTo>
                    <a:pt x="6827520" y="3835400"/>
                  </a:lnTo>
                  <a:lnTo>
                    <a:pt x="0" y="3835400"/>
                  </a:lnTo>
                  <a:close/>
                </a:path>
              </a:pathLst>
            </a:custGeom>
            <a:blipFill>
              <a:blip r:embed="rId4"/>
              <a:stretch>
                <a:fillRect l="0" t="-976" r="0" b="-976"/>
              </a:stretch>
            </a:blipFill>
          </p:spPr>
        </p:sp>
      </p:grpSp>
      <p:grpSp>
        <p:nvGrpSpPr>
          <p:cNvPr name="Group 9" id="9"/>
          <p:cNvGrpSpPr>
            <a:grpSpLocks noChangeAspect="true"/>
          </p:cNvGrpSpPr>
          <p:nvPr/>
        </p:nvGrpSpPr>
        <p:grpSpPr>
          <a:xfrm rot="0">
            <a:off x="9694602" y="3184671"/>
            <a:ext cx="7564698" cy="6073629"/>
            <a:chOff x="0" y="0"/>
            <a:chExt cx="7467600" cy="5995670"/>
          </a:xfrm>
        </p:grpSpPr>
        <p:sp>
          <p:nvSpPr>
            <p:cNvPr name="Freeform 10" id="10"/>
            <p:cNvSpPr/>
            <p:nvPr/>
          </p:nvSpPr>
          <p:spPr>
            <a:xfrm flipH="false" flipV="false" rot="0">
              <a:off x="0" y="0"/>
              <a:ext cx="7467600" cy="4513580"/>
            </a:xfrm>
            <a:custGeom>
              <a:avLst/>
              <a:gdLst/>
              <a:ahLst/>
              <a:cxnLst/>
              <a:rect r="r" b="b" t="t" l="l"/>
              <a:pathLst>
                <a:path h="4513580" w="7467600">
                  <a:moveTo>
                    <a:pt x="7127240" y="0"/>
                  </a:moveTo>
                  <a:lnTo>
                    <a:pt x="340360" y="0"/>
                  </a:lnTo>
                  <a:cubicBezTo>
                    <a:pt x="152400" y="0"/>
                    <a:pt x="0" y="152400"/>
                    <a:pt x="0" y="340360"/>
                  </a:cubicBezTo>
                  <a:lnTo>
                    <a:pt x="0" y="4513580"/>
                  </a:lnTo>
                  <a:lnTo>
                    <a:pt x="7467600" y="4513580"/>
                  </a:lnTo>
                  <a:lnTo>
                    <a:pt x="7467600" y="340360"/>
                  </a:lnTo>
                  <a:cubicBezTo>
                    <a:pt x="7467600" y="152400"/>
                    <a:pt x="7315200" y="0"/>
                    <a:pt x="7127240" y="0"/>
                  </a:cubicBezTo>
                  <a:close/>
                  <a:moveTo>
                    <a:pt x="7142480" y="4188460"/>
                  </a:moveTo>
                  <a:lnTo>
                    <a:pt x="314961" y="4188460"/>
                  </a:lnTo>
                  <a:lnTo>
                    <a:pt x="314961" y="353060"/>
                  </a:lnTo>
                  <a:lnTo>
                    <a:pt x="7142480" y="353060"/>
                  </a:lnTo>
                  <a:lnTo>
                    <a:pt x="7142480" y="4188460"/>
                  </a:lnTo>
                  <a:close/>
                </a:path>
              </a:pathLst>
            </a:custGeom>
            <a:solidFill>
              <a:srgbClr val="000000"/>
            </a:solidFill>
          </p:spPr>
        </p:sp>
        <p:sp>
          <p:nvSpPr>
            <p:cNvPr name="Freeform 11" id="11"/>
            <p:cNvSpPr/>
            <p:nvPr/>
          </p:nvSpPr>
          <p:spPr>
            <a:xfrm flipH="false" flipV="false" rot="0">
              <a:off x="0" y="4514850"/>
              <a:ext cx="7467600" cy="695960"/>
            </a:xfrm>
            <a:custGeom>
              <a:avLst/>
              <a:gdLst/>
              <a:ahLst/>
              <a:cxnLst/>
              <a:rect r="r" b="b" t="t" l="l"/>
              <a:pathLst>
                <a:path h="695960" w="7467600">
                  <a:moveTo>
                    <a:pt x="0" y="355600"/>
                  </a:moveTo>
                  <a:cubicBezTo>
                    <a:pt x="0" y="543560"/>
                    <a:pt x="152400" y="695960"/>
                    <a:pt x="340360" y="695960"/>
                  </a:cubicBezTo>
                  <a:lnTo>
                    <a:pt x="7127240" y="695960"/>
                  </a:lnTo>
                  <a:cubicBezTo>
                    <a:pt x="7315200" y="695960"/>
                    <a:pt x="7467600" y="543560"/>
                    <a:pt x="7467600" y="355600"/>
                  </a:cubicBezTo>
                  <a:lnTo>
                    <a:pt x="7467600" y="0"/>
                  </a:lnTo>
                  <a:lnTo>
                    <a:pt x="0" y="0"/>
                  </a:lnTo>
                  <a:lnTo>
                    <a:pt x="0" y="355600"/>
                  </a:lnTo>
                  <a:close/>
                </a:path>
              </a:pathLst>
            </a:custGeom>
            <a:solidFill>
              <a:srgbClr val="E9E9E9"/>
            </a:solidFill>
          </p:spPr>
        </p:sp>
        <p:sp>
          <p:nvSpPr>
            <p:cNvPr name="Freeform 12" id="12"/>
            <p:cNvSpPr/>
            <p:nvPr/>
          </p:nvSpPr>
          <p:spPr>
            <a:xfrm flipH="false" flipV="false" rot="0">
              <a:off x="2429510" y="5210810"/>
              <a:ext cx="2606040" cy="791210"/>
            </a:xfrm>
            <a:custGeom>
              <a:avLst/>
              <a:gdLst/>
              <a:ahLst/>
              <a:cxnLst/>
              <a:rect r="r" b="b" t="t" l="l"/>
              <a:pathLst>
                <a:path h="791210" w="2606040">
                  <a:moveTo>
                    <a:pt x="1258570" y="0"/>
                  </a:moveTo>
                  <a:lnTo>
                    <a:pt x="453390" y="0"/>
                  </a:lnTo>
                  <a:cubicBezTo>
                    <a:pt x="453390" y="0"/>
                    <a:pt x="429260" y="370840"/>
                    <a:pt x="403860" y="525780"/>
                  </a:cubicBezTo>
                  <a:cubicBezTo>
                    <a:pt x="359410" y="791210"/>
                    <a:pt x="87630" y="706120"/>
                    <a:pt x="10160" y="762000"/>
                  </a:cubicBezTo>
                  <a:cubicBezTo>
                    <a:pt x="0" y="769620"/>
                    <a:pt x="5080" y="786130"/>
                    <a:pt x="17780" y="786130"/>
                  </a:cubicBezTo>
                  <a:lnTo>
                    <a:pt x="2588260" y="786130"/>
                  </a:lnTo>
                  <a:cubicBezTo>
                    <a:pt x="2600960" y="786130"/>
                    <a:pt x="2606040" y="769620"/>
                    <a:pt x="2595880" y="762000"/>
                  </a:cubicBezTo>
                  <a:cubicBezTo>
                    <a:pt x="2518410" y="706120"/>
                    <a:pt x="2246630" y="791210"/>
                    <a:pt x="2202180" y="525780"/>
                  </a:cubicBezTo>
                  <a:cubicBezTo>
                    <a:pt x="2176780" y="370840"/>
                    <a:pt x="2152650" y="0"/>
                    <a:pt x="2152650" y="0"/>
                  </a:cubicBezTo>
                  <a:lnTo>
                    <a:pt x="1258570" y="0"/>
                  </a:lnTo>
                  <a:close/>
                </a:path>
              </a:pathLst>
            </a:custGeom>
            <a:solidFill>
              <a:srgbClr val="BBBBBB"/>
            </a:solidFill>
          </p:spPr>
        </p:sp>
        <p:sp>
          <p:nvSpPr>
            <p:cNvPr name="Freeform 13" id="13"/>
            <p:cNvSpPr/>
            <p:nvPr/>
          </p:nvSpPr>
          <p:spPr>
            <a:xfrm flipH="false" flipV="false" rot="0">
              <a:off x="314960" y="353060"/>
              <a:ext cx="6827520" cy="3835400"/>
            </a:xfrm>
            <a:custGeom>
              <a:avLst/>
              <a:gdLst/>
              <a:ahLst/>
              <a:cxnLst/>
              <a:rect r="r" b="b" t="t" l="l"/>
              <a:pathLst>
                <a:path h="3835400" w="6827520">
                  <a:moveTo>
                    <a:pt x="0" y="0"/>
                  </a:moveTo>
                  <a:lnTo>
                    <a:pt x="6827520" y="0"/>
                  </a:lnTo>
                  <a:lnTo>
                    <a:pt x="6827520" y="3835400"/>
                  </a:lnTo>
                  <a:lnTo>
                    <a:pt x="0" y="3835400"/>
                  </a:lnTo>
                  <a:close/>
                </a:path>
              </a:pathLst>
            </a:custGeom>
            <a:blipFill>
              <a:blip r:embed="rId5"/>
              <a:stretch>
                <a:fillRect l="0" t="-814" r="0" b="-814"/>
              </a:stretch>
            </a:blipFill>
          </p:spPr>
        </p:sp>
      </p:grpSp>
      <p:sp>
        <p:nvSpPr>
          <p:cNvPr name="TextBox 14" id="14"/>
          <p:cNvSpPr txBox="true"/>
          <p:nvPr/>
        </p:nvSpPr>
        <p:spPr>
          <a:xfrm rot="0">
            <a:off x="2469352" y="952500"/>
            <a:ext cx="13349295" cy="533399"/>
          </a:xfrm>
          <a:prstGeom prst="rect">
            <a:avLst/>
          </a:prstGeom>
        </p:spPr>
        <p:txBody>
          <a:bodyPr anchor="t" rtlCol="false" tIns="0" lIns="0" bIns="0" rIns="0">
            <a:spAutoFit/>
          </a:bodyPr>
          <a:lstStyle/>
          <a:p>
            <a:pPr algn="ctr">
              <a:lnSpc>
                <a:spcPts val="4200"/>
              </a:lnSpc>
            </a:pPr>
            <a:r>
              <a:rPr lang="en-US" sz="3000" spc="300">
                <a:solidFill>
                  <a:srgbClr val="1F1F37"/>
                </a:solidFill>
                <a:latin typeface="Public Sans Thin"/>
                <a:ea typeface="Public Sans Thin"/>
                <a:cs typeface="Public Sans Thin"/>
                <a:sym typeface="Public Sans Thin"/>
              </a:rPr>
              <a:t>RÉALISATION</a:t>
            </a:r>
          </a:p>
        </p:txBody>
      </p:sp>
      <p:sp>
        <p:nvSpPr>
          <p:cNvPr name="TextBox 15" id="15"/>
          <p:cNvSpPr txBox="true"/>
          <p:nvPr/>
        </p:nvSpPr>
        <p:spPr>
          <a:xfrm rot="0">
            <a:off x="1548966" y="1426550"/>
            <a:ext cx="14569748" cy="841375"/>
          </a:xfrm>
          <a:prstGeom prst="rect">
            <a:avLst/>
          </a:prstGeom>
        </p:spPr>
        <p:txBody>
          <a:bodyPr anchor="t" rtlCol="false" tIns="0" lIns="0" bIns="0" rIns="0">
            <a:spAutoFit/>
          </a:bodyPr>
          <a:lstStyle/>
          <a:p>
            <a:pPr algn="ctr">
              <a:lnSpc>
                <a:spcPts val="5600"/>
              </a:lnSpc>
            </a:pPr>
            <a:r>
              <a:rPr lang="en-US" b="true" sz="4000">
                <a:solidFill>
                  <a:srgbClr val="1F1F37"/>
                </a:solidFill>
                <a:latin typeface="Mont Bold"/>
                <a:ea typeface="Mont Bold"/>
                <a:cs typeface="Mont Bold"/>
                <a:sym typeface="Mont Bold"/>
              </a:rPr>
              <a:t>ESPACE DU MAGASINIER- GÉSTION DES MOUVEMENTS</a:t>
            </a: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bg>
      <p:bgPr>
        <a:solidFill>
          <a:srgbClr val="F6F3F1"/>
        </a:solidFill>
      </p:bgPr>
    </p:bg>
    <p:spTree>
      <p:nvGrpSpPr>
        <p:cNvPr id="1" name=""/>
        <p:cNvGrpSpPr/>
        <p:nvPr/>
      </p:nvGrpSpPr>
      <p:grpSpPr>
        <a:xfrm>
          <a:off x="0" y="0"/>
          <a:ext cx="0" cy="0"/>
          <a:chOff x="0" y="0"/>
          <a:chExt cx="0" cy="0"/>
        </a:xfrm>
      </p:grpSpPr>
      <p:sp>
        <p:nvSpPr>
          <p:cNvPr name="Freeform 2" id="2"/>
          <p:cNvSpPr/>
          <p:nvPr/>
        </p:nvSpPr>
        <p:spPr>
          <a:xfrm flipH="false" flipV="false" rot="2481804">
            <a:off x="11131898" y="-1369302"/>
            <a:ext cx="11841987" cy="4796005"/>
          </a:xfrm>
          <a:custGeom>
            <a:avLst/>
            <a:gdLst/>
            <a:ahLst/>
            <a:cxnLst/>
            <a:rect r="r" b="b" t="t" l="l"/>
            <a:pathLst>
              <a:path h="4796005" w="11841987">
                <a:moveTo>
                  <a:pt x="0" y="0"/>
                </a:moveTo>
                <a:lnTo>
                  <a:pt x="11841987" y="0"/>
                </a:lnTo>
                <a:lnTo>
                  <a:pt x="11841987" y="4796004"/>
                </a:lnTo>
                <a:lnTo>
                  <a:pt x="0" y="4796004"/>
                </a:lnTo>
                <a:lnTo>
                  <a:pt x="0" y="0"/>
                </a:lnTo>
                <a:close/>
              </a:path>
            </a:pathLst>
          </a:custGeom>
          <a:blipFill>
            <a:blip r:embed="rId2"/>
            <a:stretch>
              <a:fillRect l="0" t="0" r="0" b="0"/>
            </a:stretch>
          </a:blipFill>
        </p:spPr>
      </p:sp>
      <p:sp>
        <p:nvSpPr>
          <p:cNvPr name="Freeform 3" id="3"/>
          <p:cNvSpPr/>
          <p:nvPr/>
        </p:nvSpPr>
        <p:spPr>
          <a:xfrm flipH="false" flipV="false" rot="3638173">
            <a:off x="-3815959" y="9947342"/>
            <a:ext cx="11304548" cy="3221796"/>
          </a:xfrm>
          <a:custGeom>
            <a:avLst/>
            <a:gdLst/>
            <a:ahLst/>
            <a:cxnLst/>
            <a:rect r="r" b="b" t="t" l="l"/>
            <a:pathLst>
              <a:path h="3221796" w="11304548">
                <a:moveTo>
                  <a:pt x="0" y="0"/>
                </a:moveTo>
                <a:lnTo>
                  <a:pt x="11304547" y="0"/>
                </a:lnTo>
                <a:lnTo>
                  <a:pt x="11304547" y="3221796"/>
                </a:lnTo>
                <a:lnTo>
                  <a:pt x="0" y="3221796"/>
                </a:lnTo>
                <a:lnTo>
                  <a:pt x="0" y="0"/>
                </a:lnTo>
                <a:close/>
              </a:path>
            </a:pathLst>
          </a:custGeom>
          <a:blipFill>
            <a:blip r:embed="rId3"/>
            <a:stretch>
              <a:fillRect l="0" t="0" r="0" b="0"/>
            </a:stretch>
          </a:blipFill>
        </p:spPr>
      </p:sp>
      <p:grpSp>
        <p:nvGrpSpPr>
          <p:cNvPr name="Group 4" id="4"/>
          <p:cNvGrpSpPr>
            <a:grpSpLocks noChangeAspect="true"/>
          </p:cNvGrpSpPr>
          <p:nvPr/>
        </p:nvGrpSpPr>
        <p:grpSpPr>
          <a:xfrm rot="0">
            <a:off x="1028700" y="3184671"/>
            <a:ext cx="7564698" cy="6073629"/>
            <a:chOff x="0" y="0"/>
            <a:chExt cx="7467600" cy="5995670"/>
          </a:xfrm>
        </p:grpSpPr>
        <p:sp>
          <p:nvSpPr>
            <p:cNvPr name="Freeform 5" id="5"/>
            <p:cNvSpPr/>
            <p:nvPr/>
          </p:nvSpPr>
          <p:spPr>
            <a:xfrm flipH="false" flipV="false" rot="0">
              <a:off x="0" y="0"/>
              <a:ext cx="7467600" cy="4513580"/>
            </a:xfrm>
            <a:custGeom>
              <a:avLst/>
              <a:gdLst/>
              <a:ahLst/>
              <a:cxnLst/>
              <a:rect r="r" b="b" t="t" l="l"/>
              <a:pathLst>
                <a:path h="4513580" w="7467600">
                  <a:moveTo>
                    <a:pt x="7127240" y="0"/>
                  </a:moveTo>
                  <a:lnTo>
                    <a:pt x="340360" y="0"/>
                  </a:lnTo>
                  <a:cubicBezTo>
                    <a:pt x="152400" y="0"/>
                    <a:pt x="0" y="152400"/>
                    <a:pt x="0" y="340360"/>
                  </a:cubicBezTo>
                  <a:lnTo>
                    <a:pt x="0" y="4513580"/>
                  </a:lnTo>
                  <a:lnTo>
                    <a:pt x="7467600" y="4513580"/>
                  </a:lnTo>
                  <a:lnTo>
                    <a:pt x="7467600" y="340360"/>
                  </a:lnTo>
                  <a:cubicBezTo>
                    <a:pt x="7467600" y="152400"/>
                    <a:pt x="7315200" y="0"/>
                    <a:pt x="7127240" y="0"/>
                  </a:cubicBezTo>
                  <a:close/>
                  <a:moveTo>
                    <a:pt x="7142480" y="4188460"/>
                  </a:moveTo>
                  <a:lnTo>
                    <a:pt x="314961" y="4188460"/>
                  </a:lnTo>
                  <a:lnTo>
                    <a:pt x="314961" y="353060"/>
                  </a:lnTo>
                  <a:lnTo>
                    <a:pt x="7142480" y="353060"/>
                  </a:lnTo>
                  <a:lnTo>
                    <a:pt x="7142480" y="4188460"/>
                  </a:lnTo>
                  <a:close/>
                </a:path>
              </a:pathLst>
            </a:custGeom>
            <a:solidFill>
              <a:srgbClr val="000000"/>
            </a:solidFill>
          </p:spPr>
        </p:sp>
        <p:sp>
          <p:nvSpPr>
            <p:cNvPr name="Freeform 6" id="6"/>
            <p:cNvSpPr/>
            <p:nvPr/>
          </p:nvSpPr>
          <p:spPr>
            <a:xfrm flipH="false" flipV="false" rot="0">
              <a:off x="0" y="4514850"/>
              <a:ext cx="7467600" cy="695960"/>
            </a:xfrm>
            <a:custGeom>
              <a:avLst/>
              <a:gdLst/>
              <a:ahLst/>
              <a:cxnLst/>
              <a:rect r="r" b="b" t="t" l="l"/>
              <a:pathLst>
                <a:path h="695960" w="7467600">
                  <a:moveTo>
                    <a:pt x="0" y="355600"/>
                  </a:moveTo>
                  <a:cubicBezTo>
                    <a:pt x="0" y="543560"/>
                    <a:pt x="152400" y="695960"/>
                    <a:pt x="340360" y="695960"/>
                  </a:cubicBezTo>
                  <a:lnTo>
                    <a:pt x="7127240" y="695960"/>
                  </a:lnTo>
                  <a:cubicBezTo>
                    <a:pt x="7315200" y="695960"/>
                    <a:pt x="7467600" y="543560"/>
                    <a:pt x="7467600" y="355600"/>
                  </a:cubicBezTo>
                  <a:lnTo>
                    <a:pt x="7467600" y="0"/>
                  </a:lnTo>
                  <a:lnTo>
                    <a:pt x="0" y="0"/>
                  </a:lnTo>
                  <a:lnTo>
                    <a:pt x="0" y="355600"/>
                  </a:lnTo>
                  <a:close/>
                </a:path>
              </a:pathLst>
            </a:custGeom>
            <a:solidFill>
              <a:srgbClr val="E9E9E9"/>
            </a:solidFill>
          </p:spPr>
        </p:sp>
        <p:sp>
          <p:nvSpPr>
            <p:cNvPr name="Freeform 7" id="7"/>
            <p:cNvSpPr/>
            <p:nvPr/>
          </p:nvSpPr>
          <p:spPr>
            <a:xfrm flipH="false" flipV="false" rot="0">
              <a:off x="2429510" y="5210810"/>
              <a:ext cx="2606040" cy="791210"/>
            </a:xfrm>
            <a:custGeom>
              <a:avLst/>
              <a:gdLst/>
              <a:ahLst/>
              <a:cxnLst/>
              <a:rect r="r" b="b" t="t" l="l"/>
              <a:pathLst>
                <a:path h="791210" w="2606040">
                  <a:moveTo>
                    <a:pt x="1258570" y="0"/>
                  </a:moveTo>
                  <a:lnTo>
                    <a:pt x="453390" y="0"/>
                  </a:lnTo>
                  <a:cubicBezTo>
                    <a:pt x="453390" y="0"/>
                    <a:pt x="429260" y="370840"/>
                    <a:pt x="403860" y="525780"/>
                  </a:cubicBezTo>
                  <a:cubicBezTo>
                    <a:pt x="359410" y="791210"/>
                    <a:pt x="87630" y="706120"/>
                    <a:pt x="10160" y="762000"/>
                  </a:cubicBezTo>
                  <a:cubicBezTo>
                    <a:pt x="0" y="769620"/>
                    <a:pt x="5080" y="786130"/>
                    <a:pt x="17780" y="786130"/>
                  </a:cubicBezTo>
                  <a:lnTo>
                    <a:pt x="2588260" y="786130"/>
                  </a:lnTo>
                  <a:cubicBezTo>
                    <a:pt x="2600960" y="786130"/>
                    <a:pt x="2606040" y="769620"/>
                    <a:pt x="2595880" y="762000"/>
                  </a:cubicBezTo>
                  <a:cubicBezTo>
                    <a:pt x="2518410" y="706120"/>
                    <a:pt x="2246630" y="791210"/>
                    <a:pt x="2202180" y="525780"/>
                  </a:cubicBezTo>
                  <a:cubicBezTo>
                    <a:pt x="2176780" y="370840"/>
                    <a:pt x="2152650" y="0"/>
                    <a:pt x="2152650" y="0"/>
                  </a:cubicBezTo>
                  <a:lnTo>
                    <a:pt x="1258570" y="0"/>
                  </a:lnTo>
                  <a:close/>
                </a:path>
              </a:pathLst>
            </a:custGeom>
            <a:solidFill>
              <a:srgbClr val="BBBBBB"/>
            </a:solidFill>
          </p:spPr>
        </p:sp>
        <p:sp>
          <p:nvSpPr>
            <p:cNvPr name="Freeform 8" id="8"/>
            <p:cNvSpPr/>
            <p:nvPr/>
          </p:nvSpPr>
          <p:spPr>
            <a:xfrm flipH="false" flipV="false" rot="0">
              <a:off x="314960" y="353060"/>
              <a:ext cx="6827520" cy="3835400"/>
            </a:xfrm>
            <a:custGeom>
              <a:avLst/>
              <a:gdLst/>
              <a:ahLst/>
              <a:cxnLst/>
              <a:rect r="r" b="b" t="t" l="l"/>
              <a:pathLst>
                <a:path h="3835400" w="6827520">
                  <a:moveTo>
                    <a:pt x="0" y="0"/>
                  </a:moveTo>
                  <a:lnTo>
                    <a:pt x="6827520" y="0"/>
                  </a:lnTo>
                  <a:lnTo>
                    <a:pt x="6827520" y="3835400"/>
                  </a:lnTo>
                  <a:lnTo>
                    <a:pt x="0" y="3835400"/>
                  </a:lnTo>
                  <a:close/>
                </a:path>
              </a:pathLst>
            </a:custGeom>
            <a:blipFill>
              <a:blip r:embed="rId4"/>
              <a:stretch>
                <a:fillRect l="0" t="-976" r="0" b="-976"/>
              </a:stretch>
            </a:blipFill>
          </p:spPr>
        </p:sp>
      </p:grpSp>
      <p:grpSp>
        <p:nvGrpSpPr>
          <p:cNvPr name="Group 9" id="9"/>
          <p:cNvGrpSpPr>
            <a:grpSpLocks noChangeAspect="true"/>
          </p:cNvGrpSpPr>
          <p:nvPr/>
        </p:nvGrpSpPr>
        <p:grpSpPr>
          <a:xfrm rot="0">
            <a:off x="9694602" y="3184671"/>
            <a:ext cx="7564698" cy="6073629"/>
            <a:chOff x="0" y="0"/>
            <a:chExt cx="7467600" cy="5995670"/>
          </a:xfrm>
        </p:grpSpPr>
        <p:sp>
          <p:nvSpPr>
            <p:cNvPr name="Freeform 10" id="10"/>
            <p:cNvSpPr/>
            <p:nvPr/>
          </p:nvSpPr>
          <p:spPr>
            <a:xfrm flipH="false" flipV="false" rot="0">
              <a:off x="0" y="0"/>
              <a:ext cx="7467600" cy="4513580"/>
            </a:xfrm>
            <a:custGeom>
              <a:avLst/>
              <a:gdLst/>
              <a:ahLst/>
              <a:cxnLst/>
              <a:rect r="r" b="b" t="t" l="l"/>
              <a:pathLst>
                <a:path h="4513580" w="7467600">
                  <a:moveTo>
                    <a:pt x="7127240" y="0"/>
                  </a:moveTo>
                  <a:lnTo>
                    <a:pt x="340360" y="0"/>
                  </a:lnTo>
                  <a:cubicBezTo>
                    <a:pt x="152400" y="0"/>
                    <a:pt x="0" y="152400"/>
                    <a:pt x="0" y="340360"/>
                  </a:cubicBezTo>
                  <a:lnTo>
                    <a:pt x="0" y="4513580"/>
                  </a:lnTo>
                  <a:lnTo>
                    <a:pt x="7467600" y="4513580"/>
                  </a:lnTo>
                  <a:lnTo>
                    <a:pt x="7467600" y="340360"/>
                  </a:lnTo>
                  <a:cubicBezTo>
                    <a:pt x="7467600" y="152400"/>
                    <a:pt x="7315200" y="0"/>
                    <a:pt x="7127240" y="0"/>
                  </a:cubicBezTo>
                  <a:close/>
                  <a:moveTo>
                    <a:pt x="7142480" y="4188460"/>
                  </a:moveTo>
                  <a:lnTo>
                    <a:pt x="314961" y="4188460"/>
                  </a:lnTo>
                  <a:lnTo>
                    <a:pt x="314961" y="353060"/>
                  </a:lnTo>
                  <a:lnTo>
                    <a:pt x="7142480" y="353060"/>
                  </a:lnTo>
                  <a:lnTo>
                    <a:pt x="7142480" y="4188460"/>
                  </a:lnTo>
                  <a:close/>
                </a:path>
              </a:pathLst>
            </a:custGeom>
            <a:solidFill>
              <a:srgbClr val="000000"/>
            </a:solidFill>
          </p:spPr>
        </p:sp>
        <p:sp>
          <p:nvSpPr>
            <p:cNvPr name="Freeform 11" id="11"/>
            <p:cNvSpPr/>
            <p:nvPr/>
          </p:nvSpPr>
          <p:spPr>
            <a:xfrm flipH="false" flipV="false" rot="0">
              <a:off x="0" y="4514850"/>
              <a:ext cx="7467600" cy="695960"/>
            </a:xfrm>
            <a:custGeom>
              <a:avLst/>
              <a:gdLst/>
              <a:ahLst/>
              <a:cxnLst/>
              <a:rect r="r" b="b" t="t" l="l"/>
              <a:pathLst>
                <a:path h="695960" w="7467600">
                  <a:moveTo>
                    <a:pt x="0" y="355600"/>
                  </a:moveTo>
                  <a:cubicBezTo>
                    <a:pt x="0" y="543560"/>
                    <a:pt x="152400" y="695960"/>
                    <a:pt x="340360" y="695960"/>
                  </a:cubicBezTo>
                  <a:lnTo>
                    <a:pt x="7127240" y="695960"/>
                  </a:lnTo>
                  <a:cubicBezTo>
                    <a:pt x="7315200" y="695960"/>
                    <a:pt x="7467600" y="543560"/>
                    <a:pt x="7467600" y="355600"/>
                  </a:cubicBezTo>
                  <a:lnTo>
                    <a:pt x="7467600" y="0"/>
                  </a:lnTo>
                  <a:lnTo>
                    <a:pt x="0" y="0"/>
                  </a:lnTo>
                  <a:lnTo>
                    <a:pt x="0" y="355600"/>
                  </a:lnTo>
                  <a:close/>
                </a:path>
              </a:pathLst>
            </a:custGeom>
            <a:solidFill>
              <a:srgbClr val="E9E9E9"/>
            </a:solidFill>
          </p:spPr>
        </p:sp>
        <p:sp>
          <p:nvSpPr>
            <p:cNvPr name="Freeform 12" id="12"/>
            <p:cNvSpPr/>
            <p:nvPr/>
          </p:nvSpPr>
          <p:spPr>
            <a:xfrm flipH="false" flipV="false" rot="0">
              <a:off x="2429510" y="5210810"/>
              <a:ext cx="2606040" cy="791210"/>
            </a:xfrm>
            <a:custGeom>
              <a:avLst/>
              <a:gdLst/>
              <a:ahLst/>
              <a:cxnLst/>
              <a:rect r="r" b="b" t="t" l="l"/>
              <a:pathLst>
                <a:path h="791210" w="2606040">
                  <a:moveTo>
                    <a:pt x="1258570" y="0"/>
                  </a:moveTo>
                  <a:lnTo>
                    <a:pt x="453390" y="0"/>
                  </a:lnTo>
                  <a:cubicBezTo>
                    <a:pt x="453390" y="0"/>
                    <a:pt x="429260" y="370840"/>
                    <a:pt x="403860" y="525780"/>
                  </a:cubicBezTo>
                  <a:cubicBezTo>
                    <a:pt x="359410" y="791210"/>
                    <a:pt x="87630" y="706120"/>
                    <a:pt x="10160" y="762000"/>
                  </a:cubicBezTo>
                  <a:cubicBezTo>
                    <a:pt x="0" y="769620"/>
                    <a:pt x="5080" y="786130"/>
                    <a:pt x="17780" y="786130"/>
                  </a:cubicBezTo>
                  <a:lnTo>
                    <a:pt x="2588260" y="786130"/>
                  </a:lnTo>
                  <a:cubicBezTo>
                    <a:pt x="2600960" y="786130"/>
                    <a:pt x="2606040" y="769620"/>
                    <a:pt x="2595880" y="762000"/>
                  </a:cubicBezTo>
                  <a:cubicBezTo>
                    <a:pt x="2518410" y="706120"/>
                    <a:pt x="2246630" y="791210"/>
                    <a:pt x="2202180" y="525780"/>
                  </a:cubicBezTo>
                  <a:cubicBezTo>
                    <a:pt x="2176780" y="370840"/>
                    <a:pt x="2152650" y="0"/>
                    <a:pt x="2152650" y="0"/>
                  </a:cubicBezTo>
                  <a:lnTo>
                    <a:pt x="1258570" y="0"/>
                  </a:lnTo>
                  <a:close/>
                </a:path>
              </a:pathLst>
            </a:custGeom>
            <a:solidFill>
              <a:srgbClr val="BBBBBB"/>
            </a:solidFill>
          </p:spPr>
        </p:sp>
        <p:sp>
          <p:nvSpPr>
            <p:cNvPr name="Freeform 13" id="13"/>
            <p:cNvSpPr/>
            <p:nvPr/>
          </p:nvSpPr>
          <p:spPr>
            <a:xfrm flipH="false" flipV="false" rot="0">
              <a:off x="314960" y="353060"/>
              <a:ext cx="6827520" cy="3835400"/>
            </a:xfrm>
            <a:custGeom>
              <a:avLst/>
              <a:gdLst/>
              <a:ahLst/>
              <a:cxnLst/>
              <a:rect r="r" b="b" t="t" l="l"/>
              <a:pathLst>
                <a:path h="3835400" w="6827520">
                  <a:moveTo>
                    <a:pt x="0" y="0"/>
                  </a:moveTo>
                  <a:lnTo>
                    <a:pt x="6827520" y="0"/>
                  </a:lnTo>
                  <a:lnTo>
                    <a:pt x="6827520" y="3835400"/>
                  </a:lnTo>
                  <a:lnTo>
                    <a:pt x="0" y="3835400"/>
                  </a:lnTo>
                  <a:close/>
                </a:path>
              </a:pathLst>
            </a:custGeom>
            <a:blipFill>
              <a:blip r:embed="rId5"/>
              <a:stretch>
                <a:fillRect l="0" t="-814" r="0" b="-814"/>
              </a:stretch>
            </a:blipFill>
          </p:spPr>
        </p:sp>
      </p:grpSp>
      <p:sp>
        <p:nvSpPr>
          <p:cNvPr name="TextBox 14" id="14"/>
          <p:cNvSpPr txBox="true"/>
          <p:nvPr/>
        </p:nvSpPr>
        <p:spPr>
          <a:xfrm rot="0">
            <a:off x="2469352" y="952500"/>
            <a:ext cx="13349295" cy="533399"/>
          </a:xfrm>
          <a:prstGeom prst="rect">
            <a:avLst/>
          </a:prstGeom>
        </p:spPr>
        <p:txBody>
          <a:bodyPr anchor="t" rtlCol="false" tIns="0" lIns="0" bIns="0" rIns="0">
            <a:spAutoFit/>
          </a:bodyPr>
          <a:lstStyle/>
          <a:p>
            <a:pPr algn="ctr">
              <a:lnSpc>
                <a:spcPts val="4200"/>
              </a:lnSpc>
            </a:pPr>
            <a:r>
              <a:rPr lang="en-US" sz="3000" spc="300">
                <a:solidFill>
                  <a:srgbClr val="1F1F37"/>
                </a:solidFill>
                <a:latin typeface="Public Sans Thin"/>
                <a:ea typeface="Public Sans Thin"/>
                <a:cs typeface="Public Sans Thin"/>
                <a:sym typeface="Public Sans Thin"/>
              </a:rPr>
              <a:t>RÉALISATION</a:t>
            </a:r>
          </a:p>
        </p:txBody>
      </p:sp>
      <p:sp>
        <p:nvSpPr>
          <p:cNvPr name="TextBox 15" id="15"/>
          <p:cNvSpPr txBox="true"/>
          <p:nvPr/>
        </p:nvSpPr>
        <p:spPr>
          <a:xfrm rot="0">
            <a:off x="1548966" y="1426550"/>
            <a:ext cx="14569748" cy="841375"/>
          </a:xfrm>
          <a:prstGeom prst="rect">
            <a:avLst/>
          </a:prstGeom>
        </p:spPr>
        <p:txBody>
          <a:bodyPr anchor="t" rtlCol="false" tIns="0" lIns="0" bIns="0" rIns="0">
            <a:spAutoFit/>
          </a:bodyPr>
          <a:lstStyle/>
          <a:p>
            <a:pPr algn="ctr">
              <a:lnSpc>
                <a:spcPts val="5600"/>
              </a:lnSpc>
            </a:pPr>
            <a:r>
              <a:rPr lang="en-US" b="true" sz="4000">
                <a:solidFill>
                  <a:srgbClr val="1F1F37"/>
                </a:solidFill>
                <a:latin typeface="Mont Bold"/>
                <a:ea typeface="Mont Bold"/>
                <a:cs typeface="Mont Bold"/>
                <a:sym typeface="Mont Bold"/>
              </a:rPr>
              <a:t>ESPACE DU MAGASINIER- GESTION DES BONS D’ENTRÉES</a:t>
            </a:r>
          </a:p>
        </p:txBody>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bg>
      <p:bgPr>
        <a:solidFill>
          <a:srgbClr val="F6F3F1"/>
        </a:solidFill>
      </p:bgPr>
    </p:bg>
    <p:spTree>
      <p:nvGrpSpPr>
        <p:cNvPr id="1" name=""/>
        <p:cNvGrpSpPr/>
        <p:nvPr/>
      </p:nvGrpSpPr>
      <p:grpSpPr>
        <a:xfrm>
          <a:off x="0" y="0"/>
          <a:ext cx="0" cy="0"/>
          <a:chOff x="0" y="0"/>
          <a:chExt cx="0" cy="0"/>
        </a:xfrm>
      </p:grpSpPr>
      <p:sp>
        <p:nvSpPr>
          <p:cNvPr name="Freeform 2" id="2"/>
          <p:cNvSpPr/>
          <p:nvPr/>
        </p:nvSpPr>
        <p:spPr>
          <a:xfrm flipH="false" flipV="false" rot="2481804">
            <a:off x="11131898" y="-1369302"/>
            <a:ext cx="11841987" cy="4796005"/>
          </a:xfrm>
          <a:custGeom>
            <a:avLst/>
            <a:gdLst/>
            <a:ahLst/>
            <a:cxnLst/>
            <a:rect r="r" b="b" t="t" l="l"/>
            <a:pathLst>
              <a:path h="4796005" w="11841987">
                <a:moveTo>
                  <a:pt x="0" y="0"/>
                </a:moveTo>
                <a:lnTo>
                  <a:pt x="11841987" y="0"/>
                </a:lnTo>
                <a:lnTo>
                  <a:pt x="11841987" y="4796004"/>
                </a:lnTo>
                <a:lnTo>
                  <a:pt x="0" y="4796004"/>
                </a:lnTo>
                <a:lnTo>
                  <a:pt x="0" y="0"/>
                </a:lnTo>
                <a:close/>
              </a:path>
            </a:pathLst>
          </a:custGeom>
          <a:blipFill>
            <a:blip r:embed="rId2"/>
            <a:stretch>
              <a:fillRect l="0" t="0" r="0" b="0"/>
            </a:stretch>
          </a:blipFill>
        </p:spPr>
      </p:sp>
      <p:sp>
        <p:nvSpPr>
          <p:cNvPr name="Freeform 3" id="3"/>
          <p:cNvSpPr/>
          <p:nvPr/>
        </p:nvSpPr>
        <p:spPr>
          <a:xfrm flipH="false" flipV="false" rot="3638173">
            <a:off x="-3815959" y="9947342"/>
            <a:ext cx="11304548" cy="3221796"/>
          </a:xfrm>
          <a:custGeom>
            <a:avLst/>
            <a:gdLst/>
            <a:ahLst/>
            <a:cxnLst/>
            <a:rect r="r" b="b" t="t" l="l"/>
            <a:pathLst>
              <a:path h="3221796" w="11304548">
                <a:moveTo>
                  <a:pt x="0" y="0"/>
                </a:moveTo>
                <a:lnTo>
                  <a:pt x="11304547" y="0"/>
                </a:lnTo>
                <a:lnTo>
                  <a:pt x="11304547" y="3221796"/>
                </a:lnTo>
                <a:lnTo>
                  <a:pt x="0" y="3221796"/>
                </a:lnTo>
                <a:lnTo>
                  <a:pt x="0" y="0"/>
                </a:lnTo>
                <a:close/>
              </a:path>
            </a:pathLst>
          </a:custGeom>
          <a:blipFill>
            <a:blip r:embed="rId3"/>
            <a:stretch>
              <a:fillRect l="0" t="0" r="0" b="0"/>
            </a:stretch>
          </a:blipFill>
        </p:spPr>
      </p:sp>
      <p:grpSp>
        <p:nvGrpSpPr>
          <p:cNvPr name="Group 4" id="4"/>
          <p:cNvGrpSpPr>
            <a:grpSpLocks noChangeAspect="true"/>
          </p:cNvGrpSpPr>
          <p:nvPr/>
        </p:nvGrpSpPr>
        <p:grpSpPr>
          <a:xfrm rot="0">
            <a:off x="5361651" y="2805425"/>
            <a:ext cx="7564698" cy="6073629"/>
            <a:chOff x="0" y="0"/>
            <a:chExt cx="7467600" cy="5995670"/>
          </a:xfrm>
        </p:grpSpPr>
        <p:sp>
          <p:nvSpPr>
            <p:cNvPr name="Freeform 5" id="5"/>
            <p:cNvSpPr/>
            <p:nvPr/>
          </p:nvSpPr>
          <p:spPr>
            <a:xfrm flipH="false" flipV="false" rot="0">
              <a:off x="0" y="0"/>
              <a:ext cx="7467600" cy="4513580"/>
            </a:xfrm>
            <a:custGeom>
              <a:avLst/>
              <a:gdLst/>
              <a:ahLst/>
              <a:cxnLst/>
              <a:rect r="r" b="b" t="t" l="l"/>
              <a:pathLst>
                <a:path h="4513580" w="7467600">
                  <a:moveTo>
                    <a:pt x="7127240" y="0"/>
                  </a:moveTo>
                  <a:lnTo>
                    <a:pt x="340360" y="0"/>
                  </a:lnTo>
                  <a:cubicBezTo>
                    <a:pt x="152400" y="0"/>
                    <a:pt x="0" y="152400"/>
                    <a:pt x="0" y="340360"/>
                  </a:cubicBezTo>
                  <a:lnTo>
                    <a:pt x="0" y="4513580"/>
                  </a:lnTo>
                  <a:lnTo>
                    <a:pt x="7467600" y="4513580"/>
                  </a:lnTo>
                  <a:lnTo>
                    <a:pt x="7467600" y="340360"/>
                  </a:lnTo>
                  <a:cubicBezTo>
                    <a:pt x="7467600" y="152400"/>
                    <a:pt x="7315200" y="0"/>
                    <a:pt x="7127240" y="0"/>
                  </a:cubicBezTo>
                  <a:close/>
                  <a:moveTo>
                    <a:pt x="7142480" y="4188460"/>
                  </a:moveTo>
                  <a:lnTo>
                    <a:pt x="314961" y="4188460"/>
                  </a:lnTo>
                  <a:lnTo>
                    <a:pt x="314961" y="353060"/>
                  </a:lnTo>
                  <a:lnTo>
                    <a:pt x="7142480" y="353060"/>
                  </a:lnTo>
                  <a:lnTo>
                    <a:pt x="7142480" y="4188460"/>
                  </a:lnTo>
                  <a:close/>
                </a:path>
              </a:pathLst>
            </a:custGeom>
            <a:solidFill>
              <a:srgbClr val="000000"/>
            </a:solidFill>
          </p:spPr>
        </p:sp>
        <p:sp>
          <p:nvSpPr>
            <p:cNvPr name="Freeform 6" id="6"/>
            <p:cNvSpPr/>
            <p:nvPr/>
          </p:nvSpPr>
          <p:spPr>
            <a:xfrm flipH="false" flipV="false" rot="0">
              <a:off x="0" y="4514850"/>
              <a:ext cx="7467600" cy="695960"/>
            </a:xfrm>
            <a:custGeom>
              <a:avLst/>
              <a:gdLst/>
              <a:ahLst/>
              <a:cxnLst/>
              <a:rect r="r" b="b" t="t" l="l"/>
              <a:pathLst>
                <a:path h="695960" w="7467600">
                  <a:moveTo>
                    <a:pt x="0" y="355600"/>
                  </a:moveTo>
                  <a:cubicBezTo>
                    <a:pt x="0" y="543560"/>
                    <a:pt x="152400" y="695960"/>
                    <a:pt x="340360" y="695960"/>
                  </a:cubicBezTo>
                  <a:lnTo>
                    <a:pt x="7127240" y="695960"/>
                  </a:lnTo>
                  <a:cubicBezTo>
                    <a:pt x="7315200" y="695960"/>
                    <a:pt x="7467600" y="543560"/>
                    <a:pt x="7467600" y="355600"/>
                  </a:cubicBezTo>
                  <a:lnTo>
                    <a:pt x="7467600" y="0"/>
                  </a:lnTo>
                  <a:lnTo>
                    <a:pt x="0" y="0"/>
                  </a:lnTo>
                  <a:lnTo>
                    <a:pt x="0" y="355600"/>
                  </a:lnTo>
                  <a:close/>
                </a:path>
              </a:pathLst>
            </a:custGeom>
            <a:solidFill>
              <a:srgbClr val="E9E9E9"/>
            </a:solidFill>
          </p:spPr>
        </p:sp>
        <p:sp>
          <p:nvSpPr>
            <p:cNvPr name="Freeform 7" id="7"/>
            <p:cNvSpPr/>
            <p:nvPr/>
          </p:nvSpPr>
          <p:spPr>
            <a:xfrm flipH="false" flipV="false" rot="0">
              <a:off x="2429510" y="5210810"/>
              <a:ext cx="2606040" cy="791210"/>
            </a:xfrm>
            <a:custGeom>
              <a:avLst/>
              <a:gdLst/>
              <a:ahLst/>
              <a:cxnLst/>
              <a:rect r="r" b="b" t="t" l="l"/>
              <a:pathLst>
                <a:path h="791210" w="2606040">
                  <a:moveTo>
                    <a:pt x="1258570" y="0"/>
                  </a:moveTo>
                  <a:lnTo>
                    <a:pt x="453390" y="0"/>
                  </a:lnTo>
                  <a:cubicBezTo>
                    <a:pt x="453390" y="0"/>
                    <a:pt x="429260" y="370840"/>
                    <a:pt x="403860" y="525780"/>
                  </a:cubicBezTo>
                  <a:cubicBezTo>
                    <a:pt x="359410" y="791210"/>
                    <a:pt x="87630" y="706120"/>
                    <a:pt x="10160" y="762000"/>
                  </a:cubicBezTo>
                  <a:cubicBezTo>
                    <a:pt x="0" y="769620"/>
                    <a:pt x="5080" y="786130"/>
                    <a:pt x="17780" y="786130"/>
                  </a:cubicBezTo>
                  <a:lnTo>
                    <a:pt x="2588260" y="786130"/>
                  </a:lnTo>
                  <a:cubicBezTo>
                    <a:pt x="2600960" y="786130"/>
                    <a:pt x="2606040" y="769620"/>
                    <a:pt x="2595880" y="762000"/>
                  </a:cubicBezTo>
                  <a:cubicBezTo>
                    <a:pt x="2518410" y="706120"/>
                    <a:pt x="2246630" y="791210"/>
                    <a:pt x="2202180" y="525780"/>
                  </a:cubicBezTo>
                  <a:cubicBezTo>
                    <a:pt x="2176780" y="370840"/>
                    <a:pt x="2152650" y="0"/>
                    <a:pt x="2152650" y="0"/>
                  </a:cubicBezTo>
                  <a:lnTo>
                    <a:pt x="1258570" y="0"/>
                  </a:lnTo>
                  <a:close/>
                </a:path>
              </a:pathLst>
            </a:custGeom>
            <a:solidFill>
              <a:srgbClr val="BBBBBB"/>
            </a:solidFill>
          </p:spPr>
        </p:sp>
        <p:sp>
          <p:nvSpPr>
            <p:cNvPr name="Freeform 8" id="8"/>
            <p:cNvSpPr/>
            <p:nvPr/>
          </p:nvSpPr>
          <p:spPr>
            <a:xfrm flipH="false" flipV="false" rot="0">
              <a:off x="314960" y="353060"/>
              <a:ext cx="6827520" cy="3835400"/>
            </a:xfrm>
            <a:custGeom>
              <a:avLst/>
              <a:gdLst/>
              <a:ahLst/>
              <a:cxnLst/>
              <a:rect r="r" b="b" t="t" l="l"/>
              <a:pathLst>
                <a:path h="3835400" w="6827520">
                  <a:moveTo>
                    <a:pt x="0" y="0"/>
                  </a:moveTo>
                  <a:lnTo>
                    <a:pt x="6827520" y="0"/>
                  </a:lnTo>
                  <a:lnTo>
                    <a:pt x="6827520" y="3835400"/>
                  </a:lnTo>
                  <a:lnTo>
                    <a:pt x="0" y="3835400"/>
                  </a:lnTo>
                  <a:close/>
                </a:path>
              </a:pathLst>
            </a:custGeom>
            <a:blipFill>
              <a:blip r:embed="rId4"/>
              <a:stretch>
                <a:fillRect l="0" t="-2918" r="0" b="-2918"/>
              </a:stretch>
            </a:blipFill>
          </p:spPr>
        </p:sp>
      </p:grpSp>
      <p:sp>
        <p:nvSpPr>
          <p:cNvPr name="TextBox 9" id="9"/>
          <p:cNvSpPr txBox="true"/>
          <p:nvPr/>
        </p:nvSpPr>
        <p:spPr>
          <a:xfrm rot="0">
            <a:off x="2469352" y="952500"/>
            <a:ext cx="13349295" cy="533399"/>
          </a:xfrm>
          <a:prstGeom prst="rect">
            <a:avLst/>
          </a:prstGeom>
        </p:spPr>
        <p:txBody>
          <a:bodyPr anchor="t" rtlCol="false" tIns="0" lIns="0" bIns="0" rIns="0">
            <a:spAutoFit/>
          </a:bodyPr>
          <a:lstStyle/>
          <a:p>
            <a:pPr algn="ctr">
              <a:lnSpc>
                <a:spcPts val="4200"/>
              </a:lnSpc>
            </a:pPr>
            <a:r>
              <a:rPr lang="en-US" sz="3000" spc="300">
                <a:solidFill>
                  <a:srgbClr val="1F1F37"/>
                </a:solidFill>
                <a:latin typeface="Public Sans Thin"/>
                <a:ea typeface="Public Sans Thin"/>
                <a:cs typeface="Public Sans Thin"/>
                <a:sym typeface="Public Sans Thin"/>
              </a:rPr>
              <a:t>RÉALISATION</a:t>
            </a:r>
          </a:p>
        </p:txBody>
      </p:sp>
      <p:sp>
        <p:nvSpPr>
          <p:cNvPr name="TextBox 10" id="10"/>
          <p:cNvSpPr txBox="true"/>
          <p:nvPr/>
        </p:nvSpPr>
        <p:spPr>
          <a:xfrm rot="0">
            <a:off x="1661751" y="1426550"/>
            <a:ext cx="14456963" cy="841375"/>
          </a:xfrm>
          <a:prstGeom prst="rect">
            <a:avLst/>
          </a:prstGeom>
        </p:spPr>
        <p:txBody>
          <a:bodyPr anchor="t" rtlCol="false" tIns="0" lIns="0" bIns="0" rIns="0">
            <a:spAutoFit/>
          </a:bodyPr>
          <a:lstStyle/>
          <a:p>
            <a:pPr algn="ctr">
              <a:lnSpc>
                <a:spcPts val="5600"/>
              </a:lnSpc>
            </a:pPr>
            <a:r>
              <a:rPr lang="en-US" b="true" sz="4000">
                <a:solidFill>
                  <a:srgbClr val="1F1F37"/>
                </a:solidFill>
                <a:latin typeface="Mont Bold"/>
                <a:ea typeface="Mont Bold"/>
                <a:cs typeface="Mont Bold"/>
                <a:sym typeface="Mont Bold"/>
              </a:rPr>
              <a:t>ESPACE DU MAGASINIER- IMPRÉSSION DES BONS</a:t>
            </a:r>
          </a:p>
        </p:txBody>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bg>
      <p:bgPr>
        <a:solidFill>
          <a:srgbClr val="F6F3F1"/>
        </a:solidFill>
      </p:bgPr>
    </p:bg>
    <p:spTree>
      <p:nvGrpSpPr>
        <p:cNvPr id="1" name=""/>
        <p:cNvGrpSpPr/>
        <p:nvPr/>
      </p:nvGrpSpPr>
      <p:grpSpPr>
        <a:xfrm>
          <a:off x="0" y="0"/>
          <a:ext cx="0" cy="0"/>
          <a:chOff x="0" y="0"/>
          <a:chExt cx="0" cy="0"/>
        </a:xfrm>
      </p:grpSpPr>
      <p:sp>
        <p:nvSpPr>
          <p:cNvPr name="Freeform 2" id="2"/>
          <p:cNvSpPr/>
          <p:nvPr/>
        </p:nvSpPr>
        <p:spPr>
          <a:xfrm flipH="false" flipV="false" rot="2481804">
            <a:off x="11131898" y="-1369302"/>
            <a:ext cx="11841987" cy="4796005"/>
          </a:xfrm>
          <a:custGeom>
            <a:avLst/>
            <a:gdLst/>
            <a:ahLst/>
            <a:cxnLst/>
            <a:rect r="r" b="b" t="t" l="l"/>
            <a:pathLst>
              <a:path h="4796005" w="11841987">
                <a:moveTo>
                  <a:pt x="0" y="0"/>
                </a:moveTo>
                <a:lnTo>
                  <a:pt x="11841987" y="0"/>
                </a:lnTo>
                <a:lnTo>
                  <a:pt x="11841987" y="4796004"/>
                </a:lnTo>
                <a:lnTo>
                  <a:pt x="0" y="4796004"/>
                </a:lnTo>
                <a:lnTo>
                  <a:pt x="0" y="0"/>
                </a:lnTo>
                <a:close/>
              </a:path>
            </a:pathLst>
          </a:custGeom>
          <a:blipFill>
            <a:blip r:embed="rId2"/>
            <a:stretch>
              <a:fillRect l="0" t="0" r="0" b="0"/>
            </a:stretch>
          </a:blipFill>
        </p:spPr>
      </p:sp>
      <p:sp>
        <p:nvSpPr>
          <p:cNvPr name="Freeform 3" id="3"/>
          <p:cNvSpPr/>
          <p:nvPr/>
        </p:nvSpPr>
        <p:spPr>
          <a:xfrm flipH="false" flipV="false" rot="3638173">
            <a:off x="-3815959" y="9947342"/>
            <a:ext cx="11304548" cy="3221796"/>
          </a:xfrm>
          <a:custGeom>
            <a:avLst/>
            <a:gdLst/>
            <a:ahLst/>
            <a:cxnLst/>
            <a:rect r="r" b="b" t="t" l="l"/>
            <a:pathLst>
              <a:path h="3221796" w="11304548">
                <a:moveTo>
                  <a:pt x="0" y="0"/>
                </a:moveTo>
                <a:lnTo>
                  <a:pt x="11304547" y="0"/>
                </a:lnTo>
                <a:lnTo>
                  <a:pt x="11304547" y="3221796"/>
                </a:lnTo>
                <a:lnTo>
                  <a:pt x="0" y="3221796"/>
                </a:lnTo>
                <a:lnTo>
                  <a:pt x="0" y="0"/>
                </a:lnTo>
                <a:close/>
              </a:path>
            </a:pathLst>
          </a:custGeom>
          <a:blipFill>
            <a:blip r:embed="rId3"/>
            <a:stretch>
              <a:fillRect l="0" t="0" r="0" b="0"/>
            </a:stretch>
          </a:blipFill>
        </p:spPr>
      </p:sp>
      <p:grpSp>
        <p:nvGrpSpPr>
          <p:cNvPr name="Group 4" id="4"/>
          <p:cNvGrpSpPr>
            <a:grpSpLocks noChangeAspect="true"/>
          </p:cNvGrpSpPr>
          <p:nvPr/>
        </p:nvGrpSpPr>
        <p:grpSpPr>
          <a:xfrm rot="0">
            <a:off x="1028700" y="3184671"/>
            <a:ext cx="7564698" cy="6073629"/>
            <a:chOff x="0" y="0"/>
            <a:chExt cx="7467600" cy="5995670"/>
          </a:xfrm>
        </p:grpSpPr>
        <p:sp>
          <p:nvSpPr>
            <p:cNvPr name="Freeform 5" id="5"/>
            <p:cNvSpPr/>
            <p:nvPr/>
          </p:nvSpPr>
          <p:spPr>
            <a:xfrm flipH="false" flipV="false" rot="0">
              <a:off x="0" y="0"/>
              <a:ext cx="7467600" cy="4513580"/>
            </a:xfrm>
            <a:custGeom>
              <a:avLst/>
              <a:gdLst/>
              <a:ahLst/>
              <a:cxnLst/>
              <a:rect r="r" b="b" t="t" l="l"/>
              <a:pathLst>
                <a:path h="4513580" w="7467600">
                  <a:moveTo>
                    <a:pt x="7127240" y="0"/>
                  </a:moveTo>
                  <a:lnTo>
                    <a:pt x="340360" y="0"/>
                  </a:lnTo>
                  <a:cubicBezTo>
                    <a:pt x="152400" y="0"/>
                    <a:pt x="0" y="152400"/>
                    <a:pt x="0" y="340360"/>
                  </a:cubicBezTo>
                  <a:lnTo>
                    <a:pt x="0" y="4513580"/>
                  </a:lnTo>
                  <a:lnTo>
                    <a:pt x="7467600" y="4513580"/>
                  </a:lnTo>
                  <a:lnTo>
                    <a:pt x="7467600" y="340360"/>
                  </a:lnTo>
                  <a:cubicBezTo>
                    <a:pt x="7467600" y="152400"/>
                    <a:pt x="7315200" y="0"/>
                    <a:pt x="7127240" y="0"/>
                  </a:cubicBezTo>
                  <a:close/>
                  <a:moveTo>
                    <a:pt x="7142480" y="4188460"/>
                  </a:moveTo>
                  <a:lnTo>
                    <a:pt x="314961" y="4188460"/>
                  </a:lnTo>
                  <a:lnTo>
                    <a:pt x="314961" y="353060"/>
                  </a:lnTo>
                  <a:lnTo>
                    <a:pt x="7142480" y="353060"/>
                  </a:lnTo>
                  <a:lnTo>
                    <a:pt x="7142480" y="4188460"/>
                  </a:lnTo>
                  <a:close/>
                </a:path>
              </a:pathLst>
            </a:custGeom>
            <a:solidFill>
              <a:srgbClr val="000000"/>
            </a:solidFill>
          </p:spPr>
        </p:sp>
        <p:sp>
          <p:nvSpPr>
            <p:cNvPr name="Freeform 6" id="6"/>
            <p:cNvSpPr/>
            <p:nvPr/>
          </p:nvSpPr>
          <p:spPr>
            <a:xfrm flipH="false" flipV="false" rot="0">
              <a:off x="0" y="4514850"/>
              <a:ext cx="7467600" cy="695960"/>
            </a:xfrm>
            <a:custGeom>
              <a:avLst/>
              <a:gdLst/>
              <a:ahLst/>
              <a:cxnLst/>
              <a:rect r="r" b="b" t="t" l="l"/>
              <a:pathLst>
                <a:path h="695960" w="7467600">
                  <a:moveTo>
                    <a:pt x="0" y="355600"/>
                  </a:moveTo>
                  <a:cubicBezTo>
                    <a:pt x="0" y="543560"/>
                    <a:pt x="152400" y="695960"/>
                    <a:pt x="340360" y="695960"/>
                  </a:cubicBezTo>
                  <a:lnTo>
                    <a:pt x="7127240" y="695960"/>
                  </a:lnTo>
                  <a:cubicBezTo>
                    <a:pt x="7315200" y="695960"/>
                    <a:pt x="7467600" y="543560"/>
                    <a:pt x="7467600" y="355600"/>
                  </a:cubicBezTo>
                  <a:lnTo>
                    <a:pt x="7467600" y="0"/>
                  </a:lnTo>
                  <a:lnTo>
                    <a:pt x="0" y="0"/>
                  </a:lnTo>
                  <a:lnTo>
                    <a:pt x="0" y="355600"/>
                  </a:lnTo>
                  <a:close/>
                </a:path>
              </a:pathLst>
            </a:custGeom>
            <a:solidFill>
              <a:srgbClr val="E9E9E9"/>
            </a:solidFill>
          </p:spPr>
        </p:sp>
        <p:sp>
          <p:nvSpPr>
            <p:cNvPr name="Freeform 7" id="7"/>
            <p:cNvSpPr/>
            <p:nvPr/>
          </p:nvSpPr>
          <p:spPr>
            <a:xfrm flipH="false" flipV="false" rot="0">
              <a:off x="2429510" y="5210810"/>
              <a:ext cx="2606040" cy="791210"/>
            </a:xfrm>
            <a:custGeom>
              <a:avLst/>
              <a:gdLst/>
              <a:ahLst/>
              <a:cxnLst/>
              <a:rect r="r" b="b" t="t" l="l"/>
              <a:pathLst>
                <a:path h="791210" w="2606040">
                  <a:moveTo>
                    <a:pt x="1258570" y="0"/>
                  </a:moveTo>
                  <a:lnTo>
                    <a:pt x="453390" y="0"/>
                  </a:lnTo>
                  <a:cubicBezTo>
                    <a:pt x="453390" y="0"/>
                    <a:pt x="429260" y="370840"/>
                    <a:pt x="403860" y="525780"/>
                  </a:cubicBezTo>
                  <a:cubicBezTo>
                    <a:pt x="359410" y="791210"/>
                    <a:pt x="87630" y="706120"/>
                    <a:pt x="10160" y="762000"/>
                  </a:cubicBezTo>
                  <a:cubicBezTo>
                    <a:pt x="0" y="769620"/>
                    <a:pt x="5080" y="786130"/>
                    <a:pt x="17780" y="786130"/>
                  </a:cubicBezTo>
                  <a:lnTo>
                    <a:pt x="2588260" y="786130"/>
                  </a:lnTo>
                  <a:cubicBezTo>
                    <a:pt x="2600960" y="786130"/>
                    <a:pt x="2606040" y="769620"/>
                    <a:pt x="2595880" y="762000"/>
                  </a:cubicBezTo>
                  <a:cubicBezTo>
                    <a:pt x="2518410" y="706120"/>
                    <a:pt x="2246630" y="791210"/>
                    <a:pt x="2202180" y="525780"/>
                  </a:cubicBezTo>
                  <a:cubicBezTo>
                    <a:pt x="2176780" y="370840"/>
                    <a:pt x="2152650" y="0"/>
                    <a:pt x="2152650" y="0"/>
                  </a:cubicBezTo>
                  <a:lnTo>
                    <a:pt x="1258570" y="0"/>
                  </a:lnTo>
                  <a:close/>
                </a:path>
              </a:pathLst>
            </a:custGeom>
            <a:solidFill>
              <a:srgbClr val="BBBBBB"/>
            </a:solidFill>
          </p:spPr>
        </p:sp>
        <p:sp>
          <p:nvSpPr>
            <p:cNvPr name="Freeform 8" id="8"/>
            <p:cNvSpPr/>
            <p:nvPr/>
          </p:nvSpPr>
          <p:spPr>
            <a:xfrm flipH="false" flipV="false" rot="0">
              <a:off x="314960" y="353060"/>
              <a:ext cx="6827520" cy="3835400"/>
            </a:xfrm>
            <a:custGeom>
              <a:avLst/>
              <a:gdLst/>
              <a:ahLst/>
              <a:cxnLst/>
              <a:rect r="r" b="b" t="t" l="l"/>
              <a:pathLst>
                <a:path h="3835400" w="6827520">
                  <a:moveTo>
                    <a:pt x="0" y="0"/>
                  </a:moveTo>
                  <a:lnTo>
                    <a:pt x="6827520" y="0"/>
                  </a:lnTo>
                  <a:lnTo>
                    <a:pt x="6827520" y="3835400"/>
                  </a:lnTo>
                  <a:lnTo>
                    <a:pt x="0" y="3835400"/>
                  </a:lnTo>
                  <a:close/>
                </a:path>
              </a:pathLst>
            </a:custGeom>
            <a:blipFill>
              <a:blip r:embed="rId4"/>
              <a:stretch>
                <a:fillRect l="0" t="-976" r="0" b="-976"/>
              </a:stretch>
            </a:blipFill>
          </p:spPr>
        </p:sp>
      </p:grpSp>
      <p:grpSp>
        <p:nvGrpSpPr>
          <p:cNvPr name="Group 9" id="9"/>
          <p:cNvGrpSpPr>
            <a:grpSpLocks noChangeAspect="true"/>
          </p:cNvGrpSpPr>
          <p:nvPr/>
        </p:nvGrpSpPr>
        <p:grpSpPr>
          <a:xfrm rot="0">
            <a:off x="9694602" y="3184671"/>
            <a:ext cx="7564698" cy="6073629"/>
            <a:chOff x="0" y="0"/>
            <a:chExt cx="7467600" cy="5995670"/>
          </a:xfrm>
        </p:grpSpPr>
        <p:sp>
          <p:nvSpPr>
            <p:cNvPr name="Freeform 10" id="10"/>
            <p:cNvSpPr/>
            <p:nvPr/>
          </p:nvSpPr>
          <p:spPr>
            <a:xfrm flipH="false" flipV="false" rot="0">
              <a:off x="0" y="0"/>
              <a:ext cx="7467600" cy="4513580"/>
            </a:xfrm>
            <a:custGeom>
              <a:avLst/>
              <a:gdLst/>
              <a:ahLst/>
              <a:cxnLst/>
              <a:rect r="r" b="b" t="t" l="l"/>
              <a:pathLst>
                <a:path h="4513580" w="7467600">
                  <a:moveTo>
                    <a:pt x="7127240" y="0"/>
                  </a:moveTo>
                  <a:lnTo>
                    <a:pt x="340360" y="0"/>
                  </a:lnTo>
                  <a:cubicBezTo>
                    <a:pt x="152400" y="0"/>
                    <a:pt x="0" y="152400"/>
                    <a:pt x="0" y="340360"/>
                  </a:cubicBezTo>
                  <a:lnTo>
                    <a:pt x="0" y="4513580"/>
                  </a:lnTo>
                  <a:lnTo>
                    <a:pt x="7467600" y="4513580"/>
                  </a:lnTo>
                  <a:lnTo>
                    <a:pt x="7467600" y="340360"/>
                  </a:lnTo>
                  <a:cubicBezTo>
                    <a:pt x="7467600" y="152400"/>
                    <a:pt x="7315200" y="0"/>
                    <a:pt x="7127240" y="0"/>
                  </a:cubicBezTo>
                  <a:close/>
                  <a:moveTo>
                    <a:pt x="7142480" y="4188460"/>
                  </a:moveTo>
                  <a:lnTo>
                    <a:pt x="314961" y="4188460"/>
                  </a:lnTo>
                  <a:lnTo>
                    <a:pt x="314961" y="353060"/>
                  </a:lnTo>
                  <a:lnTo>
                    <a:pt x="7142480" y="353060"/>
                  </a:lnTo>
                  <a:lnTo>
                    <a:pt x="7142480" y="4188460"/>
                  </a:lnTo>
                  <a:close/>
                </a:path>
              </a:pathLst>
            </a:custGeom>
            <a:solidFill>
              <a:srgbClr val="000000"/>
            </a:solidFill>
          </p:spPr>
        </p:sp>
        <p:sp>
          <p:nvSpPr>
            <p:cNvPr name="Freeform 11" id="11"/>
            <p:cNvSpPr/>
            <p:nvPr/>
          </p:nvSpPr>
          <p:spPr>
            <a:xfrm flipH="false" flipV="false" rot="0">
              <a:off x="0" y="4514850"/>
              <a:ext cx="7467600" cy="695960"/>
            </a:xfrm>
            <a:custGeom>
              <a:avLst/>
              <a:gdLst/>
              <a:ahLst/>
              <a:cxnLst/>
              <a:rect r="r" b="b" t="t" l="l"/>
              <a:pathLst>
                <a:path h="695960" w="7467600">
                  <a:moveTo>
                    <a:pt x="0" y="355600"/>
                  </a:moveTo>
                  <a:cubicBezTo>
                    <a:pt x="0" y="543560"/>
                    <a:pt x="152400" y="695960"/>
                    <a:pt x="340360" y="695960"/>
                  </a:cubicBezTo>
                  <a:lnTo>
                    <a:pt x="7127240" y="695960"/>
                  </a:lnTo>
                  <a:cubicBezTo>
                    <a:pt x="7315200" y="695960"/>
                    <a:pt x="7467600" y="543560"/>
                    <a:pt x="7467600" y="355600"/>
                  </a:cubicBezTo>
                  <a:lnTo>
                    <a:pt x="7467600" y="0"/>
                  </a:lnTo>
                  <a:lnTo>
                    <a:pt x="0" y="0"/>
                  </a:lnTo>
                  <a:lnTo>
                    <a:pt x="0" y="355600"/>
                  </a:lnTo>
                  <a:close/>
                </a:path>
              </a:pathLst>
            </a:custGeom>
            <a:solidFill>
              <a:srgbClr val="E9E9E9"/>
            </a:solidFill>
          </p:spPr>
        </p:sp>
        <p:sp>
          <p:nvSpPr>
            <p:cNvPr name="Freeform 12" id="12"/>
            <p:cNvSpPr/>
            <p:nvPr/>
          </p:nvSpPr>
          <p:spPr>
            <a:xfrm flipH="false" flipV="false" rot="0">
              <a:off x="2429510" y="5210810"/>
              <a:ext cx="2606040" cy="791210"/>
            </a:xfrm>
            <a:custGeom>
              <a:avLst/>
              <a:gdLst/>
              <a:ahLst/>
              <a:cxnLst/>
              <a:rect r="r" b="b" t="t" l="l"/>
              <a:pathLst>
                <a:path h="791210" w="2606040">
                  <a:moveTo>
                    <a:pt x="1258570" y="0"/>
                  </a:moveTo>
                  <a:lnTo>
                    <a:pt x="453390" y="0"/>
                  </a:lnTo>
                  <a:cubicBezTo>
                    <a:pt x="453390" y="0"/>
                    <a:pt x="429260" y="370840"/>
                    <a:pt x="403860" y="525780"/>
                  </a:cubicBezTo>
                  <a:cubicBezTo>
                    <a:pt x="359410" y="791210"/>
                    <a:pt x="87630" y="706120"/>
                    <a:pt x="10160" y="762000"/>
                  </a:cubicBezTo>
                  <a:cubicBezTo>
                    <a:pt x="0" y="769620"/>
                    <a:pt x="5080" y="786130"/>
                    <a:pt x="17780" y="786130"/>
                  </a:cubicBezTo>
                  <a:lnTo>
                    <a:pt x="2588260" y="786130"/>
                  </a:lnTo>
                  <a:cubicBezTo>
                    <a:pt x="2600960" y="786130"/>
                    <a:pt x="2606040" y="769620"/>
                    <a:pt x="2595880" y="762000"/>
                  </a:cubicBezTo>
                  <a:cubicBezTo>
                    <a:pt x="2518410" y="706120"/>
                    <a:pt x="2246630" y="791210"/>
                    <a:pt x="2202180" y="525780"/>
                  </a:cubicBezTo>
                  <a:cubicBezTo>
                    <a:pt x="2176780" y="370840"/>
                    <a:pt x="2152650" y="0"/>
                    <a:pt x="2152650" y="0"/>
                  </a:cubicBezTo>
                  <a:lnTo>
                    <a:pt x="1258570" y="0"/>
                  </a:lnTo>
                  <a:close/>
                </a:path>
              </a:pathLst>
            </a:custGeom>
            <a:solidFill>
              <a:srgbClr val="BBBBBB"/>
            </a:solidFill>
          </p:spPr>
        </p:sp>
        <p:sp>
          <p:nvSpPr>
            <p:cNvPr name="Freeform 13" id="13"/>
            <p:cNvSpPr/>
            <p:nvPr/>
          </p:nvSpPr>
          <p:spPr>
            <a:xfrm flipH="false" flipV="false" rot="0">
              <a:off x="314960" y="353060"/>
              <a:ext cx="6827520" cy="3835400"/>
            </a:xfrm>
            <a:custGeom>
              <a:avLst/>
              <a:gdLst/>
              <a:ahLst/>
              <a:cxnLst/>
              <a:rect r="r" b="b" t="t" l="l"/>
              <a:pathLst>
                <a:path h="3835400" w="6827520">
                  <a:moveTo>
                    <a:pt x="0" y="0"/>
                  </a:moveTo>
                  <a:lnTo>
                    <a:pt x="6827520" y="0"/>
                  </a:lnTo>
                  <a:lnTo>
                    <a:pt x="6827520" y="3835400"/>
                  </a:lnTo>
                  <a:lnTo>
                    <a:pt x="0" y="3835400"/>
                  </a:lnTo>
                  <a:close/>
                </a:path>
              </a:pathLst>
            </a:custGeom>
            <a:blipFill>
              <a:blip r:embed="rId5"/>
              <a:stretch>
                <a:fillRect l="0" t="-814" r="0" b="-814"/>
              </a:stretch>
            </a:blipFill>
          </p:spPr>
        </p:sp>
      </p:grpSp>
      <p:sp>
        <p:nvSpPr>
          <p:cNvPr name="TextBox 14" id="14"/>
          <p:cNvSpPr txBox="true"/>
          <p:nvPr/>
        </p:nvSpPr>
        <p:spPr>
          <a:xfrm rot="0">
            <a:off x="2469352" y="952500"/>
            <a:ext cx="13349295" cy="533399"/>
          </a:xfrm>
          <a:prstGeom prst="rect">
            <a:avLst/>
          </a:prstGeom>
        </p:spPr>
        <p:txBody>
          <a:bodyPr anchor="t" rtlCol="false" tIns="0" lIns="0" bIns="0" rIns="0">
            <a:spAutoFit/>
          </a:bodyPr>
          <a:lstStyle/>
          <a:p>
            <a:pPr algn="ctr">
              <a:lnSpc>
                <a:spcPts val="4200"/>
              </a:lnSpc>
            </a:pPr>
            <a:r>
              <a:rPr lang="en-US" sz="3000" spc="300">
                <a:solidFill>
                  <a:srgbClr val="1F1F37"/>
                </a:solidFill>
                <a:latin typeface="Public Sans Thin"/>
                <a:ea typeface="Public Sans Thin"/>
                <a:cs typeface="Public Sans Thin"/>
                <a:sym typeface="Public Sans Thin"/>
              </a:rPr>
              <a:t>RÉALISATION</a:t>
            </a:r>
          </a:p>
        </p:txBody>
      </p:sp>
      <p:sp>
        <p:nvSpPr>
          <p:cNvPr name="TextBox 15" id="15"/>
          <p:cNvSpPr txBox="true"/>
          <p:nvPr/>
        </p:nvSpPr>
        <p:spPr>
          <a:xfrm rot="0">
            <a:off x="1548966" y="1426550"/>
            <a:ext cx="14569748" cy="841375"/>
          </a:xfrm>
          <a:prstGeom prst="rect">
            <a:avLst/>
          </a:prstGeom>
        </p:spPr>
        <p:txBody>
          <a:bodyPr anchor="t" rtlCol="false" tIns="0" lIns="0" bIns="0" rIns="0">
            <a:spAutoFit/>
          </a:bodyPr>
          <a:lstStyle/>
          <a:p>
            <a:pPr algn="ctr">
              <a:lnSpc>
                <a:spcPts val="5600"/>
              </a:lnSpc>
            </a:pPr>
            <a:r>
              <a:rPr lang="en-US" b="true" sz="4000">
                <a:solidFill>
                  <a:srgbClr val="1F1F37"/>
                </a:solidFill>
                <a:latin typeface="Mont Bold"/>
                <a:ea typeface="Mont Bold"/>
                <a:cs typeface="Mont Bold"/>
                <a:sym typeface="Mont Bold"/>
              </a:rPr>
              <a:t>ESPACE DU MAGASINIER- GESTION DES BONS DE SORTIES</a:t>
            </a:r>
          </a:p>
        </p:txBody>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67281" r="0" b="-10496"/>
            </a:stretch>
          </a:blipFill>
        </p:spPr>
      </p:sp>
      <p:sp>
        <p:nvSpPr>
          <p:cNvPr name="Freeform 3" id="3"/>
          <p:cNvSpPr/>
          <p:nvPr/>
        </p:nvSpPr>
        <p:spPr>
          <a:xfrm flipH="false" flipV="true" rot="0">
            <a:off x="0" y="6820962"/>
            <a:ext cx="18288000" cy="5280660"/>
          </a:xfrm>
          <a:custGeom>
            <a:avLst/>
            <a:gdLst/>
            <a:ahLst/>
            <a:cxnLst/>
            <a:rect r="r" b="b" t="t" l="l"/>
            <a:pathLst>
              <a:path h="5280660" w="18288000">
                <a:moveTo>
                  <a:pt x="0" y="5280660"/>
                </a:moveTo>
                <a:lnTo>
                  <a:pt x="18288000" y="5280660"/>
                </a:lnTo>
                <a:lnTo>
                  <a:pt x="18288000" y="0"/>
                </a:lnTo>
                <a:lnTo>
                  <a:pt x="0" y="0"/>
                </a:lnTo>
                <a:lnTo>
                  <a:pt x="0" y="5280660"/>
                </a:lnTo>
                <a:close/>
              </a:path>
            </a:pathLst>
          </a:custGeom>
          <a:blipFill>
            <a:blip r:embed="rId3"/>
            <a:stretch>
              <a:fillRect l="0" t="0" r="0" b="0"/>
            </a:stretch>
          </a:blipFill>
        </p:spPr>
      </p:sp>
      <p:sp>
        <p:nvSpPr>
          <p:cNvPr name="TextBox 4" id="4"/>
          <p:cNvSpPr txBox="true"/>
          <p:nvPr/>
        </p:nvSpPr>
        <p:spPr>
          <a:xfrm rot="0">
            <a:off x="3329962" y="3879532"/>
            <a:ext cx="11628077" cy="1994535"/>
          </a:xfrm>
          <a:prstGeom prst="rect">
            <a:avLst/>
          </a:prstGeom>
        </p:spPr>
        <p:txBody>
          <a:bodyPr anchor="t" rtlCol="false" tIns="0" lIns="0" bIns="0" rIns="0">
            <a:spAutoFit/>
          </a:bodyPr>
          <a:lstStyle/>
          <a:p>
            <a:pPr algn="ctr">
              <a:lnSpc>
                <a:spcPts val="13439"/>
              </a:lnSpc>
            </a:pPr>
            <a:r>
              <a:rPr lang="en-US" sz="9600" b="true">
                <a:solidFill>
                  <a:srgbClr val="F6F3F1"/>
                </a:solidFill>
                <a:latin typeface="Mont Bold"/>
                <a:ea typeface="Mont Bold"/>
                <a:cs typeface="Mont Bold"/>
                <a:sym typeface="Mont Bold"/>
              </a:rPr>
              <a:t>CONCLUSION</a:t>
            </a:r>
          </a:p>
        </p:txBody>
      </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bg>
      <p:bgPr>
        <a:solidFill>
          <a:srgbClr val="1F1F37"/>
        </a:solidFill>
      </p:bgPr>
    </p:bg>
    <p:spTree>
      <p:nvGrpSpPr>
        <p:cNvPr id="1" name=""/>
        <p:cNvGrpSpPr/>
        <p:nvPr/>
      </p:nvGrpSpPr>
      <p:grpSpPr>
        <a:xfrm>
          <a:off x="0" y="0"/>
          <a:ext cx="0" cy="0"/>
          <a:chOff x="0" y="0"/>
          <a:chExt cx="0" cy="0"/>
        </a:xfrm>
      </p:grpSpPr>
      <p:sp>
        <p:nvSpPr>
          <p:cNvPr name="Freeform 2" id="2"/>
          <p:cNvSpPr/>
          <p:nvPr/>
        </p:nvSpPr>
        <p:spPr>
          <a:xfrm flipH="false" flipV="false" rot="0">
            <a:off x="-197349" y="-1242119"/>
            <a:ext cx="19873539" cy="6036588"/>
          </a:xfrm>
          <a:custGeom>
            <a:avLst/>
            <a:gdLst/>
            <a:ahLst/>
            <a:cxnLst/>
            <a:rect r="r" b="b" t="t" l="l"/>
            <a:pathLst>
              <a:path h="6036588" w="19873539">
                <a:moveTo>
                  <a:pt x="0" y="0"/>
                </a:moveTo>
                <a:lnTo>
                  <a:pt x="19873539" y="0"/>
                </a:lnTo>
                <a:lnTo>
                  <a:pt x="19873539" y="6036588"/>
                </a:lnTo>
                <a:lnTo>
                  <a:pt x="0" y="6036588"/>
                </a:lnTo>
                <a:lnTo>
                  <a:pt x="0" y="0"/>
                </a:lnTo>
                <a:close/>
              </a:path>
            </a:pathLst>
          </a:custGeom>
          <a:blipFill>
            <a:blip r:embed="rId2"/>
            <a:stretch>
              <a:fillRect l="0" t="0" r="0" b="0"/>
            </a:stretch>
          </a:blipFill>
        </p:spPr>
      </p:sp>
      <p:sp>
        <p:nvSpPr>
          <p:cNvPr name="TextBox 3" id="3"/>
          <p:cNvSpPr txBox="true"/>
          <p:nvPr/>
        </p:nvSpPr>
        <p:spPr>
          <a:xfrm rot="0">
            <a:off x="3329962" y="3044825"/>
            <a:ext cx="11628077" cy="3663949"/>
          </a:xfrm>
          <a:prstGeom prst="rect">
            <a:avLst/>
          </a:prstGeom>
        </p:spPr>
        <p:txBody>
          <a:bodyPr anchor="t" rtlCol="false" tIns="0" lIns="0" bIns="0" rIns="0">
            <a:spAutoFit/>
          </a:bodyPr>
          <a:lstStyle/>
          <a:p>
            <a:pPr algn="ctr">
              <a:lnSpc>
                <a:spcPts val="13300"/>
              </a:lnSpc>
            </a:pPr>
            <a:r>
              <a:rPr lang="en-US" b="true" sz="9500">
                <a:solidFill>
                  <a:srgbClr val="F6F3F1"/>
                </a:solidFill>
                <a:latin typeface="Mont Bold"/>
                <a:ea typeface="Mont Bold"/>
                <a:cs typeface="Mont Bold"/>
                <a:sym typeface="Mont Bold"/>
              </a:rPr>
              <a:t>MERCI POUR VOTRE ATTENTION!</a:t>
            </a:r>
          </a:p>
        </p:txBody>
      </p:sp>
    </p:spTree>
  </p:cSld>
  <p:clrMapOvr>
    <a:masterClrMapping/>
  </p:clrMapOvr>
  <p:transition spd="fast">
    <p:cover dir="u"/>
  </p:transition>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67281" r="0" b="-10496"/>
            </a:stretch>
          </a:blipFill>
        </p:spPr>
      </p:sp>
      <p:sp>
        <p:nvSpPr>
          <p:cNvPr name="Freeform 3" id="3"/>
          <p:cNvSpPr/>
          <p:nvPr/>
        </p:nvSpPr>
        <p:spPr>
          <a:xfrm flipH="false" flipV="false" rot="-2110297">
            <a:off x="-7405091" y="-9282"/>
            <a:ext cx="19436248" cy="5539331"/>
          </a:xfrm>
          <a:custGeom>
            <a:avLst/>
            <a:gdLst/>
            <a:ahLst/>
            <a:cxnLst/>
            <a:rect r="r" b="b" t="t" l="l"/>
            <a:pathLst>
              <a:path h="5539331" w="19436248">
                <a:moveTo>
                  <a:pt x="0" y="0"/>
                </a:moveTo>
                <a:lnTo>
                  <a:pt x="19436249" y="0"/>
                </a:lnTo>
                <a:lnTo>
                  <a:pt x="19436249" y="5539331"/>
                </a:lnTo>
                <a:lnTo>
                  <a:pt x="0" y="5539331"/>
                </a:lnTo>
                <a:lnTo>
                  <a:pt x="0" y="0"/>
                </a:lnTo>
                <a:close/>
              </a:path>
            </a:pathLst>
          </a:custGeom>
          <a:blipFill>
            <a:blip r:embed="rId3"/>
            <a:stretch>
              <a:fillRect l="0" t="0" r="0" b="0"/>
            </a:stretch>
          </a:blipFill>
        </p:spPr>
      </p:sp>
      <p:sp>
        <p:nvSpPr>
          <p:cNvPr name="Freeform 4" id="4"/>
          <p:cNvSpPr/>
          <p:nvPr/>
        </p:nvSpPr>
        <p:spPr>
          <a:xfrm flipH="false" flipV="false" rot="-1912260">
            <a:off x="9707021" y="6845249"/>
            <a:ext cx="11911448" cy="4496572"/>
          </a:xfrm>
          <a:custGeom>
            <a:avLst/>
            <a:gdLst/>
            <a:ahLst/>
            <a:cxnLst/>
            <a:rect r="r" b="b" t="t" l="l"/>
            <a:pathLst>
              <a:path h="4496572" w="11911448">
                <a:moveTo>
                  <a:pt x="0" y="0"/>
                </a:moveTo>
                <a:lnTo>
                  <a:pt x="11911449" y="0"/>
                </a:lnTo>
                <a:lnTo>
                  <a:pt x="11911449" y="4496571"/>
                </a:lnTo>
                <a:lnTo>
                  <a:pt x="0" y="4496571"/>
                </a:lnTo>
                <a:lnTo>
                  <a:pt x="0" y="0"/>
                </a:lnTo>
                <a:close/>
              </a:path>
            </a:pathLst>
          </a:custGeom>
          <a:blipFill>
            <a:blip r:embed="rId4"/>
            <a:stretch>
              <a:fillRect l="0" t="0" r="0" b="0"/>
            </a:stretch>
          </a:blipFill>
        </p:spPr>
      </p:sp>
      <p:sp>
        <p:nvSpPr>
          <p:cNvPr name="Freeform 5" id="5"/>
          <p:cNvSpPr/>
          <p:nvPr/>
        </p:nvSpPr>
        <p:spPr>
          <a:xfrm flipH="true" flipV="false" rot="0">
            <a:off x="7435014" y="3346439"/>
            <a:ext cx="3417972" cy="102539"/>
          </a:xfrm>
          <a:custGeom>
            <a:avLst/>
            <a:gdLst/>
            <a:ahLst/>
            <a:cxnLst/>
            <a:rect r="r" b="b" t="t" l="l"/>
            <a:pathLst>
              <a:path h="102539" w="3417972">
                <a:moveTo>
                  <a:pt x="3417972" y="0"/>
                </a:moveTo>
                <a:lnTo>
                  <a:pt x="0" y="0"/>
                </a:lnTo>
                <a:lnTo>
                  <a:pt x="0" y="102539"/>
                </a:lnTo>
                <a:lnTo>
                  <a:pt x="3417972" y="102539"/>
                </a:lnTo>
                <a:lnTo>
                  <a:pt x="3417972"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9144000" y="4039528"/>
            <a:ext cx="8281211" cy="5218772"/>
          </a:xfrm>
          <a:custGeom>
            <a:avLst/>
            <a:gdLst/>
            <a:ahLst/>
            <a:cxnLst/>
            <a:rect r="r" b="b" t="t" l="l"/>
            <a:pathLst>
              <a:path h="5218772" w="8281211">
                <a:moveTo>
                  <a:pt x="0" y="0"/>
                </a:moveTo>
                <a:lnTo>
                  <a:pt x="8281211" y="0"/>
                </a:lnTo>
                <a:lnTo>
                  <a:pt x="8281211" y="5218772"/>
                </a:lnTo>
                <a:lnTo>
                  <a:pt x="0" y="5218772"/>
                </a:lnTo>
                <a:lnTo>
                  <a:pt x="0" y="0"/>
                </a:lnTo>
                <a:close/>
              </a:path>
            </a:pathLst>
          </a:custGeom>
          <a:blipFill>
            <a:blip r:embed="rId7"/>
            <a:stretch>
              <a:fillRect l="-4998" t="0" r="-4998" b="0"/>
            </a:stretch>
          </a:blipFill>
        </p:spPr>
      </p:sp>
      <p:sp>
        <p:nvSpPr>
          <p:cNvPr name="TextBox 7" id="7"/>
          <p:cNvSpPr txBox="true"/>
          <p:nvPr/>
        </p:nvSpPr>
        <p:spPr>
          <a:xfrm rot="0">
            <a:off x="2313034" y="1384973"/>
            <a:ext cx="13661933" cy="1375411"/>
          </a:xfrm>
          <a:prstGeom prst="rect">
            <a:avLst/>
          </a:prstGeom>
        </p:spPr>
        <p:txBody>
          <a:bodyPr anchor="t" rtlCol="false" tIns="0" lIns="0" bIns="0" rIns="0">
            <a:spAutoFit/>
          </a:bodyPr>
          <a:lstStyle/>
          <a:p>
            <a:pPr algn="ctr">
              <a:lnSpc>
                <a:spcPts val="9239"/>
              </a:lnSpc>
            </a:pPr>
            <a:r>
              <a:rPr lang="en-US" b="true" sz="6599">
                <a:solidFill>
                  <a:srgbClr val="F6F3F1"/>
                </a:solidFill>
                <a:latin typeface="Mont Bold"/>
                <a:ea typeface="Mont Bold"/>
                <a:cs typeface="Mont Bold"/>
                <a:sym typeface="Mont Bold"/>
              </a:rPr>
              <a:t>ENVIRONNEMENT ÉCONOMIQUE</a:t>
            </a:r>
          </a:p>
        </p:txBody>
      </p:sp>
      <p:sp>
        <p:nvSpPr>
          <p:cNvPr name="TextBox 8" id="8"/>
          <p:cNvSpPr txBox="true"/>
          <p:nvPr/>
        </p:nvSpPr>
        <p:spPr>
          <a:xfrm rot="0">
            <a:off x="1133475" y="5400770"/>
            <a:ext cx="7482587" cy="3498961"/>
          </a:xfrm>
          <a:prstGeom prst="rect">
            <a:avLst/>
          </a:prstGeom>
        </p:spPr>
        <p:txBody>
          <a:bodyPr anchor="t" rtlCol="false" tIns="0" lIns="0" bIns="0" rIns="0">
            <a:spAutoFit/>
          </a:bodyPr>
          <a:lstStyle/>
          <a:p>
            <a:pPr algn="l">
              <a:lnSpc>
                <a:spcPts val="3493"/>
              </a:lnSpc>
            </a:pPr>
            <a:r>
              <a:rPr lang="en-US" sz="2495">
                <a:solidFill>
                  <a:srgbClr val="F6F3F1"/>
                </a:solidFill>
                <a:latin typeface="Public Sans"/>
                <a:ea typeface="Public Sans"/>
                <a:cs typeface="Public Sans"/>
                <a:sym typeface="Public Sans"/>
              </a:rPr>
              <a:t>Fondée en 2006, Omni networks est une entreprise spécialisée dans la réalisation des logiciels informatiques et des solutions de gestion.</a:t>
            </a:r>
          </a:p>
          <a:p>
            <a:pPr algn="l">
              <a:lnSpc>
                <a:spcPts val="3493"/>
              </a:lnSpc>
            </a:pPr>
          </a:p>
          <a:p>
            <a:pPr algn="l">
              <a:lnSpc>
                <a:spcPts val="3493"/>
              </a:lnSpc>
            </a:pPr>
            <a:r>
              <a:rPr lang="en-US" sz="2495">
                <a:solidFill>
                  <a:srgbClr val="F6F3F1"/>
                </a:solidFill>
                <a:latin typeface="Public Sans"/>
                <a:ea typeface="Public Sans"/>
                <a:cs typeface="Public Sans"/>
                <a:sym typeface="Public Sans"/>
              </a:rPr>
              <a:t>Elle offre des solutions personnalisées à ses clients. Ainsi que des solutions métiers destinées à améliorer l’efficacité opérationnelle des entreprises. (OMNIPACK, OMNITIME, OMNIPAIE)</a:t>
            </a:r>
          </a:p>
        </p:txBody>
      </p:sp>
      <p:sp>
        <p:nvSpPr>
          <p:cNvPr name="TextBox 9" id="9"/>
          <p:cNvSpPr txBox="true"/>
          <p:nvPr/>
        </p:nvSpPr>
        <p:spPr>
          <a:xfrm rot="0">
            <a:off x="1133475" y="4392914"/>
            <a:ext cx="4770513" cy="514461"/>
          </a:xfrm>
          <a:prstGeom prst="rect">
            <a:avLst/>
          </a:prstGeom>
        </p:spPr>
        <p:txBody>
          <a:bodyPr anchor="t" rtlCol="false" tIns="0" lIns="0" bIns="0" rIns="0">
            <a:spAutoFit/>
          </a:bodyPr>
          <a:lstStyle/>
          <a:p>
            <a:pPr algn="l">
              <a:lnSpc>
                <a:spcPts val="4193"/>
              </a:lnSpc>
            </a:pPr>
            <a:r>
              <a:rPr lang="en-US" sz="2995" b="true">
                <a:solidFill>
                  <a:srgbClr val="F6F3F1"/>
                </a:solidFill>
                <a:latin typeface="Public Sans Bold"/>
                <a:ea typeface="Public Sans Bold"/>
                <a:cs typeface="Public Sans Bold"/>
                <a:sym typeface="Public Sans Bold"/>
              </a:rPr>
              <a:t>OMNI NETWORKS</a:t>
            </a:r>
          </a:p>
        </p:txBody>
      </p:sp>
    </p:spTree>
  </p:cSld>
  <p:clrMapOvr>
    <a:masterClrMapping/>
  </p:clrMapOvr>
  <p:transition spd="fast">
    <p:cover dir="u"/>
  </p:transition>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1F1F37"/>
        </a:solidFill>
      </p:bgPr>
    </p:bg>
    <p:spTree>
      <p:nvGrpSpPr>
        <p:cNvPr id="1" name=""/>
        <p:cNvGrpSpPr/>
        <p:nvPr/>
      </p:nvGrpSpPr>
      <p:grpSpPr>
        <a:xfrm>
          <a:off x="0" y="0"/>
          <a:ext cx="0" cy="0"/>
          <a:chOff x="0" y="0"/>
          <a:chExt cx="0" cy="0"/>
        </a:xfrm>
      </p:grpSpPr>
      <p:sp>
        <p:nvSpPr>
          <p:cNvPr name="TextBox 2" id="2"/>
          <p:cNvSpPr txBox="true"/>
          <p:nvPr/>
        </p:nvSpPr>
        <p:spPr>
          <a:xfrm rot="0">
            <a:off x="1028700" y="2340581"/>
            <a:ext cx="13349295" cy="1994535"/>
          </a:xfrm>
          <a:prstGeom prst="rect">
            <a:avLst/>
          </a:prstGeom>
        </p:spPr>
        <p:txBody>
          <a:bodyPr anchor="t" rtlCol="false" tIns="0" lIns="0" bIns="0" rIns="0">
            <a:spAutoFit/>
          </a:bodyPr>
          <a:lstStyle/>
          <a:p>
            <a:pPr algn="just">
              <a:lnSpc>
                <a:spcPts val="13439"/>
              </a:lnSpc>
            </a:pPr>
            <a:r>
              <a:rPr lang="en-US" b="true" sz="9600">
                <a:solidFill>
                  <a:srgbClr val="F6F3F1"/>
                </a:solidFill>
                <a:latin typeface="Mont Bold"/>
                <a:ea typeface="Mont Bold"/>
                <a:cs typeface="Mont Bold"/>
                <a:sym typeface="Mont Bold"/>
              </a:rPr>
              <a:t>PROBLÉMATIQUE</a:t>
            </a:r>
          </a:p>
        </p:txBody>
      </p:sp>
      <p:sp>
        <p:nvSpPr>
          <p:cNvPr name="TextBox 3" id="3"/>
          <p:cNvSpPr txBox="true"/>
          <p:nvPr/>
        </p:nvSpPr>
        <p:spPr>
          <a:xfrm rot="0">
            <a:off x="1085850" y="5372994"/>
            <a:ext cx="7087989" cy="4090145"/>
          </a:xfrm>
          <a:prstGeom prst="rect">
            <a:avLst/>
          </a:prstGeom>
        </p:spPr>
        <p:txBody>
          <a:bodyPr anchor="t" rtlCol="false" tIns="0" lIns="0" bIns="0" rIns="0">
            <a:spAutoFit/>
          </a:bodyPr>
          <a:lstStyle/>
          <a:p>
            <a:pPr algn="l">
              <a:lnSpc>
                <a:spcPts val="2933"/>
              </a:lnSpc>
            </a:pPr>
            <a:r>
              <a:rPr lang="en-US" sz="2095">
                <a:solidFill>
                  <a:srgbClr val="F6F3F1"/>
                </a:solidFill>
                <a:latin typeface="Public Sans"/>
                <a:ea typeface="Public Sans"/>
                <a:cs typeface="Public Sans"/>
                <a:sym typeface="Public Sans"/>
              </a:rPr>
              <a:t>OMNINETWORKS voulait aider les entreprises à gérer leurs stocks, inventaires et mouvements de marchandises. La coordination des entrées et sorties de stock et la gestion des produits sont des défis majeurs, nécessitant une organisation et une transparence totales.</a:t>
            </a:r>
          </a:p>
          <a:p>
            <a:pPr algn="l">
              <a:lnSpc>
                <a:spcPts val="2933"/>
              </a:lnSpc>
            </a:pPr>
          </a:p>
          <a:p>
            <a:pPr algn="l">
              <a:lnSpc>
                <a:spcPts val="2933"/>
              </a:lnSpc>
            </a:pPr>
            <a:r>
              <a:rPr lang="en-US" sz="2095">
                <a:solidFill>
                  <a:srgbClr val="F6F3F1"/>
                </a:solidFill>
                <a:latin typeface="Public Sans"/>
                <a:ea typeface="Public Sans"/>
                <a:cs typeface="Public Sans"/>
                <a:sym typeface="Public Sans"/>
              </a:rPr>
              <a:t>Pour résoudre ces problèmes, j'ai décidé de </a:t>
            </a:r>
            <a:r>
              <a:rPr lang="en-US" sz="2095">
                <a:solidFill>
                  <a:srgbClr val="F6F3F1"/>
                </a:solidFill>
                <a:latin typeface="Public Sans"/>
                <a:ea typeface="Public Sans"/>
                <a:cs typeface="Public Sans"/>
                <a:sym typeface="Public Sans"/>
              </a:rPr>
              <a:t>développer une application web pour centraliser et automatiser la gestion des s</a:t>
            </a:r>
            <a:r>
              <a:rPr lang="en-US" sz="2095">
                <a:solidFill>
                  <a:srgbClr val="F6F3F1"/>
                </a:solidFill>
                <a:latin typeface="Public Sans"/>
                <a:ea typeface="Public Sans"/>
                <a:cs typeface="Public Sans"/>
                <a:sym typeface="Public Sans"/>
              </a:rPr>
              <a:t>t</a:t>
            </a:r>
            <a:r>
              <a:rPr lang="en-US" sz="2095">
                <a:solidFill>
                  <a:srgbClr val="F6F3F1"/>
                </a:solidFill>
                <a:latin typeface="Public Sans"/>
                <a:ea typeface="Public Sans"/>
                <a:cs typeface="Public Sans"/>
                <a:sym typeface="Public Sans"/>
              </a:rPr>
              <a:t>oc</a:t>
            </a:r>
            <a:r>
              <a:rPr lang="en-US" sz="2095">
                <a:solidFill>
                  <a:srgbClr val="F6F3F1"/>
                </a:solidFill>
                <a:latin typeface="Public Sans"/>
                <a:ea typeface="Public Sans"/>
                <a:cs typeface="Public Sans"/>
                <a:sym typeface="Public Sans"/>
              </a:rPr>
              <a:t>k</a:t>
            </a:r>
            <a:r>
              <a:rPr lang="en-US" sz="2095">
                <a:solidFill>
                  <a:srgbClr val="F6F3F1"/>
                </a:solidFill>
                <a:latin typeface="Public Sans"/>
                <a:ea typeface="Public Sans"/>
                <a:cs typeface="Public Sans"/>
                <a:sym typeface="Public Sans"/>
              </a:rPr>
              <a:t>s.</a:t>
            </a:r>
          </a:p>
          <a:p>
            <a:pPr algn="l">
              <a:lnSpc>
                <a:spcPts val="2933"/>
              </a:lnSpc>
            </a:pPr>
          </a:p>
        </p:txBody>
      </p:sp>
      <p:sp>
        <p:nvSpPr>
          <p:cNvPr name="Freeform 4" id="4"/>
          <p:cNvSpPr/>
          <p:nvPr/>
        </p:nvSpPr>
        <p:spPr>
          <a:xfrm flipH="false" flipV="false" rot="-4136206">
            <a:off x="2786937" y="-770048"/>
            <a:ext cx="23792232" cy="9635854"/>
          </a:xfrm>
          <a:custGeom>
            <a:avLst/>
            <a:gdLst/>
            <a:ahLst/>
            <a:cxnLst/>
            <a:rect r="r" b="b" t="t" l="l"/>
            <a:pathLst>
              <a:path h="9635854" w="23792232">
                <a:moveTo>
                  <a:pt x="0" y="0"/>
                </a:moveTo>
                <a:lnTo>
                  <a:pt x="23792232" y="0"/>
                </a:lnTo>
                <a:lnTo>
                  <a:pt x="23792232" y="9635854"/>
                </a:lnTo>
                <a:lnTo>
                  <a:pt x="0" y="9635854"/>
                </a:lnTo>
                <a:lnTo>
                  <a:pt x="0" y="0"/>
                </a:lnTo>
                <a:close/>
              </a:path>
            </a:pathLst>
          </a:custGeom>
          <a:blipFill>
            <a:blip r:embed="rId2"/>
            <a:stretch>
              <a:fillRect l="0" t="0" r="0" b="0"/>
            </a:stretch>
          </a:blipFill>
        </p:spPr>
      </p:sp>
      <p:sp>
        <p:nvSpPr>
          <p:cNvPr name="Freeform 5" id="5"/>
          <p:cNvSpPr/>
          <p:nvPr/>
        </p:nvSpPr>
        <p:spPr>
          <a:xfrm flipH="true" flipV="false" rot="0">
            <a:off x="1143537" y="4516091"/>
            <a:ext cx="3417972" cy="102539"/>
          </a:xfrm>
          <a:custGeom>
            <a:avLst/>
            <a:gdLst/>
            <a:ahLst/>
            <a:cxnLst/>
            <a:rect r="r" b="b" t="t" l="l"/>
            <a:pathLst>
              <a:path h="102539" w="3417972">
                <a:moveTo>
                  <a:pt x="3417972" y="0"/>
                </a:moveTo>
                <a:lnTo>
                  <a:pt x="0" y="0"/>
                </a:lnTo>
                <a:lnTo>
                  <a:pt x="0" y="102539"/>
                </a:lnTo>
                <a:lnTo>
                  <a:pt x="3417972" y="102539"/>
                </a:lnTo>
                <a:lnTo>
                  <a:pt x="3417972"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6F3F1"/>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5084606" y="4091737"/>
            <a:ext cx="14570011" cy="5900854"/>
          </a:xfrm>
          <a:custGeom>
            <a:avLst/>
            <a:gdLst/>
            <a:ahLst/>
            <a:cxnLst/>
            <a:rect r="r" b="b" t="t" l="l"/>
            <a:pathLst>
              <a:path h="5900854" w="14570011">
                <a:moveTo>
                  <a:pt x="0" y="0"/>
                </a:moveTo>
                <a:lnTo>
                  <a:pt x="14570010" y="0"/>
                </a:lnTo>
                <a:lnTo>
                  <a:pt x="14570010" y="5900855"/>
                </a:lnTo>
                <a:lnTo>
                  <a:pt x="0" y="5900855"/>
                </a:lnTo>
                <a:lnTo>
                  <a:pt x="0" y="0"/>
                </a:lnTo>
                <a:close/>
              </a:path>
            </a:pathLst>
          </a:custGeom>
          <a:blipFill>
            <a:blip r:embed="rId2"/>
            <a:stretch>
              <a:fillRect l="0" t="0" r="0" b="0"/>
            </a:stretch>
          </a:blipFill>
        </p:spPr>
      </p:sp>
      <p:sp>
        <p:nvSpPr>
          <p:cNvPr name="TextBox 3" id="3"/>
          <p:cNvSpPr txBox="true"/>
          <p:nvPr/>
        </p:nvSpPr>
        <p:spPr>
          <a:xfrm rot="0">
            <a:off x="4666832" y="1114650"/>
            <a:ext cx="13248635" cy="1375410"/>
          </a:xfrm>
          <a:prstGeom prst="rect">
            <a:avLst/>
          </a:prstGeom>
        </p:spPr>
        <p:txBody>
          <a:bodyPr anchor="t" rtlCol="false" tIns="0" lIns="0" bIns="0" rIns="0">
            <a:spAutoFit/>
          </a:bodyPr>
          <a:lstStyle/>
          <a:p>
            <a:pPr algn="l">
              <a:lnSpc>
                <a:spcPts val="9239"/>
              </a:lnSpc>
            </a:pPr>
            <a:r>
              <a:rPr lang="en-US" sz="6599" b="true">
                <a:solidFill>
                  <a:srgbClr val="1F1F37"/>
                </a:solidFill>
                <a:latin typeface="Mont Bold"/>
                <a:ea typeface="Mont Bold"/>
                <a:cs typeface="Mont Bold"/>
                <a:sym typeface="Mont Bold"/>
              </a:rPr>
              <a:t>TRAVAUX EFFECTUÉS</a:t>
            </a:r>
          </a:p>
        </p:txBody>
      </p:sp>
      <p:sp>
        <p:nvSpPr>
          <p:cNvPr name="Freeform 4" id="4"/>
          <p:cNvSpPr/>
          <p:nvPr/>
        </p:nvSpPr>
        <p:spPr>
          <a:xfrm flipH="true" flipV="false" rot="0">
            <a:off x="4743450" y="2947260"/>
            <a:ext cx="3417972" cy="102539"/>
          </a:xfrm>
          <a:custGeom>
            <a:avLst/>
            <a:gdLst/>
            <a:ahLst/>
            <a:cxnLst/>
            <a:rect r="r" b="b" t="t" l="l"/>
            <a:pathLst>
              <a:path h="102539" w="3417972">
                <a:moveTo>
                  <a:pt x="3417972" y="0"/>
                </a:moveTo>
                <a:lnTo>
                  <a:pt x="0" y="0"/>
                </a:lnTo>
                <a:lnTo>
                  <a:pt x="0" y="102539"/>
                </a:lnTo>
                <a:lnTo>
                  <a:pt x="3417972" y="102539"/>
                </a:lnTo>
                <a:lnTo>
                  <a:pt x="3417972"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5" id="5"/>
          <p:cNvGrpSpPr/>
          <p:nvPr/>
        </p:nvGrpSpPr>
        <p:grpSpPr>
          <a:xfrm rot="0">
            <a:off x="4743450" y="4359810"/>
            <a:ext cx="3417972" cy="689547"/>
            <a:chOff x="0" y="0"/>
            <a:chExt cx="1169142" cy="235865"/>
          </a:xfrm>
        </p:grpSpPr>
        <p:sp>
          <p:nvSpPr>
            <p:cNvPr name="Freeform 6" id="6"/>
            <p:cNvSpPr/>
            <p:nvPr/>
          </p:nvSpPr>
          <p:spPr>
            <a:xfrm flipH="false" flipV="false" rot="0">
              <a:off x="0" y="0"/>
              <a:ext cx="1169142" cy="235865"/>
            </a:xfrm>
            <a:custGeom>
              <a:avLst/>
              <a:gdLst/>
              <a:ahLst/>
              <a:cxnLst/>
              <a:rect r="r" b="b" t="t" l="l"/>
              <a:pathLst>
                <a:path h="235865" w="1169142">
                  <a:moveTo>
                    <a:pt x="56627" y="0"/>
                  </a:moveTo>
                  <a:lnTo>
                    <a:pt x="1112516" y="0"/>
                  </a:lnTo>
                  <a:cubicBezTo>
                    <a:pt x="1143790" y="0"/>
                    <a:pt x="1169142" y="25353"/>
                    <a:pt x="1169142" y="56627"/>
                  </a:cubicBezTo>
                  <a:lnTo>
                    <a:pt x="1169142" y="179238"/>
                  </a:lnTo>
                  <a:cubicBezTo>
                    <a:pt x="1169142" y="194256"/>
                    <a:pt x="1163176" y="208660"/>
                    <a:pt x="1152557" y="219279"/>
                  </a:cubicBezTo>
                  <a:cubicBezTo>
                    <a:pt x="1141937" y="229899"/>
                    <a:pt x="1127534" y="235865"/>
                    <a:pt x="1112516" y="235865"/>
                  </a:cubicBezTo>
                  <a:lnTo>
                    <a:pt x="56627" y="235865"/>
                  </a:lnTo>
                  <a:cubicBezTo>
                    <a:pt x="25353" y="235865"/>
                    <a:pt x="0" y="210512"/>
                    <a:pt x="0" y="179238"/>
                  </a:cubicBezTo>
                  <a:lnTo>
                    <a:pt x="0" y="56627"/>
                  </a:lnTo>
                  <a:cubicBezTo>
                    <a:pt x="0" y="25353"/>
                    <a:pt x="25353" y="0"/>
                    <a:pt x="56627" y="0"/>
                  </a:cubicBezTo>
                  <a:close/>
                </a:path>
              </a:pathLst>
            </a:custGeom>
            <a:solidFill>
              <a:srgbClr val="E61FC0"/>
            </a:solidFill>
          </p:spPr>
        </p:sp>
        <p:sp>
          <p:nvSpPr>
            <p:cNvPr name="TextBox 7" id="7"/>
            <p:cNvSpPr txBox="true"/>
            <p:nvPr/>
          </p:nvSpPr>
          <p:spPr>
            <a:xfrm>
              <a:off x="0" y="-57150"/>
              <a:ext cx="1169142" cy="293015"/>
            </a:xfrm>
            <a:prstGeom prst="rect">
              <a:avLst/>
            </a:prstGeom>
          </p:spPr>
          <p:txBody>
            <a:bodyPr anchor="ctr" rtlCol="false" tIns="50800" lIns="50800" bIns="50800" rIns="50800"/>
            <a:lstStyle/>
            <a:p>
              <a:pPr algn="ctr">
                <a:lnSpc>
                  <a:spcPts val="2940"/>
                </a:lnSpc>
              </a:pPr>
            </a:p>
          </p:txBody>
        </p:sp>
      </p:grpSp>
      <p:grpSp>
        <p:nvGrpSpPr>
          <p:cNvPr name="Group 8" id="8"/>
          <p:cNvGrpSpPr/>
          <p:nvPr/>
        </p:nvGrpSpPr>
        <p:grpSpPr>
          <a:xfrm rot="0">
            <a:off x="4743450" y="6302067"/>
            <a:ext cx="3417972" cy="689547"/>
            <a:chOff x="0" y="0"/>
            <a:chExt cx="1169142" cy="235865"/>
          </a:xfrm>
        </p:grpSpPr>
        <p:sp>
          <p:nvSpPr>
            <p:cNvPr name="Freeform 9" id="9"/>
            <p:cNvSpPr/>
            <p:nvPr/>
          </p:nvSpPr>
          <p:spPr>
            <a:xfrm flipH="false" flipV="false" rot="0">
              <a:off x="0" y="0"/>
              <a:ext cx="1169142" cy="235865"/>
            </a:xfrm>
            <a:custGeom>
              <a:avLst/>
              <a:gdLst/>
              <a:ahLst/>
              <a:cxnLst/>
              <a:rect r="r" b="b" t="t" l="l"/>
              <a:pathLst>
                <a:path h="235865" w="1169142">
                  <a:moveTo>
                    <a:pt x="56627" y="0"/>
                  </a:moveTo>
                  <a:lnTo>
                    <a:pt x="1112516" y="0"/>
                  </a:lnTo>
                  <a:cubicBezTo>
                    <a:pt x="1143790" y="0"/>
                    <a:pt x="1169142" y="25353"/>
                    <a:pt x="1169142" y="56627"/>
                  </a:cubicBezTo>
                  <a:lnTo>
                    <a:pt x="1169142" y="179238"/>
                  </a:lnTo>
                  <a:cubicBezTo>
                    <a:pt x="1169142" y="194256"/>
                    <a:pt x="1163176" y="208660"/>
                    <a:pt x="1152557" y="219279"/>
                  </a:cubicBezTo>
                  <a:cubicBezTo>
                    <a:pt x="1141937" y="229899"/>
                    <a:pt x="1127534" y="235865"/>
                    <a:pt x="1112516" y="235865"/>
                  </a:cubicBezTo>
                  <a:lnTo>
                    <a:pt x="56627" y="235865"/>
                  </a:lnTo>
                  <a:cubicBezTo>
                    <a:pt x="25353" y="235865"/>
                    <a:pt x="0" y="210512"/>
                    <a:pt x="0" y="179238"/>
                  </a:cubicBezTo>
                  <a:lnTo>
                    <a:pt x="0" y="56627"/>
                  </a:lnTo>
                  <a:cubicBezTo>
                    <a:pt x="0" y="25353"/>
                    <a:pt x="25353" y="0"/>
                    <a:pt x="56627" y="0"/>
                  </a:cubicBezTo>
                  <a:close/>
                </a:path>
              </a:pathLst>
            </a:custGeom>
            <a:solidFill>
              <a:srgbClr val="C835D4"/>
            </a:solidFill>
          </p:spPr>
        </p:sp>
        <p:sp>
          <p:nvSpPr>
            <p:cNvPr name="TextBox 10" id="10"/>
            <p:cNvSpPr txBox="true"/>
            <p:nvPr/>
          </p:nvSpPr>
          <p:spPr>
            <a:xfrm>
              <a:off x="0" y="-57150"/>
              <a:ext cx="1169142" cy="293015"/>
            </a:xfrm>
            <a:prstGeom prst="rect">
              <a:avLst/>
            </a:prstGeom>
          </p:spPr>
          <p:txBody>
            <a:bodyPr anchor="ctr" rtlCol="false" tIns="50800" lIns="50800" bIns="50800" rIns="50800"/>
            <a:lstStyle/>
            <a:p>
              <a:pPr algn="ctr">
                <a:lnSpc>
                  <a:spcPts val="2940"/>
                </a:lnSpc>
              </a:pPr>
            </a:p>
          </p:txBody>
        </p:sp>
      </p:grpSp>
      <p:grpSp>
        <p:nvGrpSpPr>
          <p:cNvPr name="Group 11" id="11"/>
          <p:cNvGrpSpPr/>
          <p:nvPr/>
        </p:nvGrpSpPr>
        <p:grpSpPr>
          <a:xfrm rot="0">
            <a:off x="4743450" y="8244325"/>
            <a:ext cx="3417972" cy="689547"/>
            <a:chOff x="0" y="0"/>
            <a:chExt cx="1169142" cy="235865"/>
          </a:xfrm>
        </p:grpSpPr>
        <p:sp>
          <p:nvSpPr>
            <p:cNvPr name="Freeform 12" id="12"/>
            <p:cNvSpPr/>
            <p:nvPr/>
          </p:nvSpPr>
          <p:spPr>
            <a:xfrm flipH="false" flipV="false" rot="0">
              <a:off x="0" y="0"/>
              <a:ext cx="1169142" cy="235865"/>
            </a:xfrm>
            <a:custGeom>
              <a:avLst/>
              <a:gdLst/>
              <a:ahLst/>
              <a:cxnLst/>
              <a:rect r="r" b="b" t="t" l="l"/>
              <a:pathLst>
                <a:path h="235865" w="1169142">
                  <a:moveTo>
                    <a:pt x="56627" y="0"/>
                  </a:moveTo>
                  <a:lnTo>
                    <a:pt x="1112516" y="0"/>
                  </a:lnTo>
                  <a:cubicBezTo>
                    <a:pt x="1143790" y="0"/>
                    <a:pt x="1169142" y="25353"/>
                    <a:pt x="1169142" y="56627"/>
                  </a:cubicBezTo>
                  <a:lnTo>
                    <a:pt x="1169142" y="179238"/>
                  </a:lnTo>
                  <a:cubicBezTo>
                    <a:pt x="1169142" y="194256"/>
                    <a:pt x="1163176" y="208660"/>
                    <a:pt x="1152557" y="219279"/>
                  </a:cubicBezTo>
                  <a:cubicBezTo>
                    <a:pt x="1141937" y="229899"/>
                    <a:pt x="1127534" y="235865"/>
                    <a:pt x="1112516" y="235865"/>
                  </a:cubicBezTo>
                  <a:lnTo>
                    <a:pt x="56627" y="235865"/>
                  </a:lnTo>
                  <a:cubicBezTo>
                    <a:pt x="25353" y="235865"/>
                    <a:pt x="0" y="210512"/>
                    <a:pt x="0" y="179238"/>
                  </a:cubicBezTo>
                  <a:lnTo>
                    <a:pt x="0" y="56627"/>
                  </a:lnTo>
                  <a:cubicBezTo>
                    <a:pt x="0" y="25353"/>
                    <a:pt x="25353" y="0"/>
                    <a:pt x="56627" y="0"/>
                  </a:cubicBezTo>
                  <a:close/>
                </a:path>
              </a:pathLst>
            </a:custGeom>
            <a:solidFill>
              <a:srgbClr val="3FB6FF"/>
            </a:solidFill>
          </p:spPr>
        </p:sp>
        <p:sp>
          <p:nvSpPr>
            <p:cNvPr name="TextBox 13" id="13"/>
            <p:cNvSpPr txBox="true"/>
            <p:nvPr/>
          </p:nvSpPr>
          <p:spPr>
            <a:xfrm>
              <a:off x="0" y="-57150"/>
              <a:ext cx="1169142" cy="293015"/>
            </a:xfrm>
            <a:prstGeom prst="rect">
              <a:avLst/>
            </a:prstGeom>
          </p:spPr>
          <p:txBody>
            <a:bodyPr anchor="ctr" rtlCol="false" tIns="50800" lIns="50800" bIns="50800" rIns="50800"/>
            <a:lstStyle/>
            <a:p>
              <a:pPr algn="ctr">
                <a:lnSpc>
                  <a:spcPts val="2940"/>
                </a:lnSpc>
              </a:pPr>
            </a:p>
          </p:txBody>
        </p:sp>
      </p:grpSp>
      <p:sp>
        <p:nvSpPr>
          <p:cNvPr name="TextBox 14" id="14"/>
          <p:cNvSpPr txBox="true"/>
          <p:nvPr/>
        </p:nvSpPr>
        <p:spPr>
          <a:xfrm rot="0">
            <a:off x="8591550" y="4488311"/>
            <a:ext cx="8667750" cy="375395"/>
          </a:xfrm>
          <a:prstGeom prst="rect">
            <a:avLst/>
          </a:prstGeom>
        </p:spPr>
        <p:txBody>
          <a:bodyPr anchor="t" rtlCol="false" tIns="0" lIns="0" bIns="0" rIns="0">
            <a:spAutoFit/>
          </a:bodyPr>
          <a:lstStyle/>
          <a:p>
            <a:pPr algn="l">
              <a:lnSpc>
                <a:spcPts val="2933"/>
              </a:lnSpc>
            </a:pPr>
            <a:r>
              <a:rPr lang="en-US" sz="2095">
                <a:solidFill>
                  <a:srgbClr val="1F1F37"/>
                </a:solidFill>
                <a:latin typeface="Public Sans"/>
                <a:ea typeface="Public Sans"/>
                <a:cs typeface="Public Sans"/>
                <a:sym typeface="Public Sans"/>
              </a:rPr>
              <a:t>Analyse des besoins de gestion des stocks</a:t>
            </a:r>
          </a:p>
        </p:txBody>
      </p:sp>
      <p:sp>
        <p:nvSpPr>
          <p:cNvPr name="TextBox 15" id="15"/>
          <p:cNvSpPr txBox="true"/>
          <p:nvPr/>
        </p:nvSpPr>
        <p:spPr>
          <a:xfrm rot="0">
            <a:off x="8591550" y="6430568"/>
            <a:ext cx="8667750" cy="375395"/>
          </a:xfrm>
          <a:prstGeom prst="rect">
            <a:avLst/>
          </a:prstGeom>
        </p:spPr>
        <p:txBody>
          <a:bodyPr anchor="t" rtlCol="false" tIns="0" lIns="0" bIns="0" rIns="0">
            <a:spAutoFit/>
          </a:bodyPr>
          <a:lstStyle/>
          <a:p>
            <a:pPr algn="l">
              <a:lnSpc>
                <a:spcPts val="2933"/>
              </a:lnSpc>
            </a:pPr>
            <a:r>
              <a:rPr lang="en-US" sz="2095">
                <a:solidFill>
                  <a:srgbClr val="1F1F37"/>
                </a:solidFill>
                <a:latin typeface="Public Sans"/>
                <a:ea typeface="Public Sans"/>
                <a:cs typeface="Public Sans"/>
                <a:sym typeface="Public Sans"/>
              </a:rPr>
              <a:t>Conception du système avec les fonctionnalités nécessaires.</a:t>
            </a:r>
          </a:p>
        </p:txBody>
      </p:sp>
      <p:sp>
        <p:nvSpPr>
          <p:cNvPr name="TextBox 16" id="16"/>
          <p:cNvSpPr txBox="true"/>
          <p:nvPr/>
        </p:nvSpPr>
        <p:spPr>
          <a:xfrm rot="0">
            <a:off x="8591550" y="8372826"/>
            <a:ext cx="8667750" cy="375395"/>
          </a:xfrm>
          <a:prstGeom prst="rect">
            <a:avLst/>
          </a:prstGeom>
        </p:spPr>
        <p:txBody>
          <a:bodyPr anchor="t" rtlCol="false" tIns="0" lIns="0" bIns="0" rIns="0">
            <a:spAutoFit/>
          </a:bodyPr>
          <a:lstStyle/>
          <a:p>
            <a:pPr algn="l">
              <a:lnSpc>
                <a:spcPts val="2933"/>
              </a:lnSpc>
            </a:pPr>
            <a:r>
              <a:rPr lang="en-US" sz="2095">
                <a:solidFill>
                  <a:srgbClr val="1F1F37"/>
                </a:solidFill>
                <a:latin typeface="Public Sans"/>
                <a:ea typeface="Public Sans"/>
                <a:cs typeface="Public Sans"/>
                <a:sym typeface="Public Sans"/>
              </a:rPr>
              <a:t>Développement de l'app pour centraliser et automatiser la gestion.</a:t>
            </a:r>
          </a:p>
        </p:txBody>
      </p:sp>
      <p:sp>
        <p:nvSpPr>
          <p:cNvPr name="TextBox 17" id="17"/>
          <p:cNvSpPr txBox="true"/>
          <p:nvPr/>
        </p:nvSpPr>
        <p:spPr>
          <a:xfrm rot="0">
            <a:off x="4991441" y="4378368"/>
            <a:ext cx="2921989" cy="543560"/>
          </a:xfrm>
          <a:prstGeom prst="rect">
            <a:avLst/>
          </a:prstGeom>
        </p:spPr>
        <p:txBody>
          <a:bodyPr anchor="t" rtlCol="false" tIns="0" lIns="0" bIns="0" rIns="0">
            <a:spAutoFit/>
          </a:bodyPr>
          <a:lstStyle/>
          <a:p>
            <a:pPr algn="ctr">
              <a:lnSpc>
                <a:spcPts val="3640"/>
              </a:lnSpc>
            </a:pPr>
            <a:r>
              <a:rPr lang="en-US" b="true" sz="2600">
                <a:solidFill>
                  <a:srgbClr val="F6F3F1"/>
                </a:solidFill>
                <a:latin typeface="Mont Bold"/>
                <a:ea typeface="Mont Bold"/>
                <a:cs typeface="Mont Bold"/>
                <a:sym typeface="Mont Bold"/>
              </a:rPr>
              <a:t>ANALYSE</a:t>
            </a:r>
          </a:p>
        </p:txBody>
      </p:sp>
      <p:sp>
        <p:nvSpPr>
          <p:cNvPr name="TextBox 18" id="18"/>
          <p:cNvSpPr txBox="true"/>
          <p:nvPr/>
        </p:nvSpPr>
        <p:spPr>
          <a:xfrm rot="0">
            <a:off x="4991441" y="6298861"/>
            <a:ext cx="2921989" cy="543560"/>
          </a:xfrm>
          <a:prstGeom prst="rect">
            <a:avLst/>
          </a:prstGeom>
        </p:spPr>
        <p:txBody>
          <a:bodyPr anchor="t" rtlCol="false" tIns="0" lIns="0" bIns="0" rIns="0">
            <a:spAutoFit/>
          </a:bodyPr>
          <a:lstStyle/>
          <a:p>
            <a:pPr algn="ctr">
              <a:lnSpc>
                <a:spcPts val="3639"/>
              </a:lnSpc>
            </a:pPr>
            <a:r>
              <a:rPr lang="en-US" b="true" sz="2599">
                <a:solidFill>
                  <a:srgbClr val="F6F3F1"/>
                </a:solidFill>
                <a:latin typeface="Mont Bold"/>
                <a:ea typeface="Mont Bold"/>
                <a:cs typeface="Mont Bold"/>
                <a:sym typeface="Mont Bold"/>
              </a:rPr>
              <a:t>CONCEPTION</a:t>
            </a:r>
          </a:p>
        </p:txBody>
      </p:sp>
      <p:sp>
        <p:nvSpPr>
          <p:cNvPr name="TextBox 19" id="19"/>
          <p:cNvSpPr txBox="true"/>
          <p:nvPr/>
        </p:nvSpPr>
        <p:spPr>
          <a:xfrm rot="0">
            <a:off x="4991441" y="8262883"/>
            <a:ext cx="2921989" cy="543560"/>
          </a:xfrm>
          <a:prstGeom prst="rect">
            <a:avLst/>
          </a:prstGeom>
        </p:spPr>
        <p:txBody>
          <a:bodyPr anchor="t" rtlCol="false" tIns="0" lIns="0" bIns="0" rIns="0">
            <a:spAutoFit/>
          </a:bodyPr>
          <a:lstStyle/>
          <a:p>
            <a:pPr algn="ctr">
              <a:lnSpc>
                <a:spcPts val="3640"/>
              </a:lnSpc>
            </a:pPr>
            <a:r>
              <a:rPr lang="en-US" b="true" sz="2600">
                <a:solidFill>
                  <a:srgbClr val="F6F3F1"/>
                </a:solidFill>
                <a:latin typeface="Mont Bold"/>
                <a:ea typeface="Mont Bold"/>
                <a:cs typeface="Mont Bold"/>
                <a:sym typeface="Mont Bold"/>
              </a:rPr>
              <a:t>DÉVELOPPEMENT</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6F3F1"/>
        </a:solidFill>
      </p:bgPr>
    </p:bg>
    <p:spTree>
      <p:nvGrpSpPr>
        <p:cNvPr id="1" name=""/>
        <p:cNvGrpSpPr/>
        <p:nvPr/>
      </p:nvGrpSpPr>
      <p:grpSpPr>
        <a:xfrm>
          <a:off x="0" y="0"/>
          <a:ext cx="0" cy="0"/>
          <a:chOff x="0" y="0"/>
          <a:chExt cx="0" cy="0"/>
        </a:xfrm>
      </p:grpSpPr>
      <p:sp>
        <p:nvSpPr>
          <p:cNvPr name="Freeform 2" id="2"/>
          <p:cNvSpPr/>
          <p:nvPr/>
        </p:nvSpPr>
        <p:spPr>
          <a:xfrm flipH="false" flipV="false" rot="1392830">
            <a:off x="-5417069" y="3757619"/>
            <a:ext cx="18082026" cy="6373914"/>
          </a:xfrm>
          <a:custGeom>
            <a:avLst/>
            <a:gdLst/>
            <a:ahLst/>
            <a:cxnLst/>
            <a:rect r="r" b="b" t="t" l="l"/>
            <a:pathLst>
              <a:path h="6373914" w="18082026">
                <a:moveTo>
                  <a:pt x="0" y="0"/>
                </a:moveTo>
                <a:lnTo>
                  <a:pt x="18082026" y="0"/>
                </a:lnTo>
                <a:lnTo>
                  <a:pt x="18082026" y="6373914"/>
                </a:lnTo>
                <a:lnTo>
                  <a:pt x="0" y="6373914"/>
                </a:lnTo>
                <a:lnTo>
                  <a:pt x="0" y="0"/>
                </a:lnTo>
                <a:close/>
              </a:path>
            </a:pathLst>
          </a:custGeom>
          <a:blipFill>
            <a:blip r:embed="rId2"/>
            <a:stretch>
              <a:fillRect l="0" t="0" r="0" b="0"/>
            </a:stretch>
          </a:blipFill>
        </p:spPr>
      </p:sp>
      <p:sp>
        <p:nvSpPr>
          <p:cNvPr name="Freeform 3" id="3"/>
          <p:cNvSpPr/>
          <p:nvPr/>
        </p:nvSpPr>
        <p:spPr>
          <a:xfrm flipH="true" flipV="false" rot="0">
            <a:off x="1028700" y="3674684"/>
            <a:ext cx="3417972" cy="102539"/>
          </a:xfrm>
          <a:custGeom>
            <a:avLst/>
            <a:gdLst/>
            <a:ahLst/>
            <a:cxnLst/>
            <a:rect r="r" b="b" t="t" l="l"/>
            <a:pathLst>
              <a:path h="102539" w="3417972">
                <a:moveTo>
                  <a:pt x="3417972" y="0"/>
                </a:moveTo>
                <a:lnTo>
                  <a:pt x="0" y="0"/>
                </a:lnTo>
                <a:lnTo>
                  <a:pt x="0" y="102540"/>
                </a:lnTo>
                <a:lnTo>
                  <a:pt x="3417972" y="102540"/>
                </a:lnTo>
                <a:lnTo>
                  <a:pt x="3417972"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4" id="4"/>
          <p:cNvSpPr/>
          <p:nvPr/>
        </p:nvSpPr>
        <p:spPr>
          <a:xfrm flipV="true">
            <a:off x="11501959" y="4772043"/>
            <a:ext cx="5115339" cy="12246"/>
          </a:xfrm>
          <a:prstGeom prst="line">
            <a:avLst/>
          </a:prstGeom>
          <a:ln cap="flat" w="9525">
            <a:solidFill>
              <a:srgbClr val="000000"/>
            </a:solidFill>
            <a:prstDash val="solid"/>
            <a:headEnd type="none" len="sm" w="sm"/>
            <a:tailEnd type="none" len="sm" w="sm"/>
          </a:ln>
        </p:spPr>
      </p:sp>
      <p:sp>
        <p:nvSpPr>
          <p:cNvPr name="Freeform 5" id="5"/>
          <p:cNvSpPr/>
          <p:nvPr/>
        </p:nvSpPr>
        <p:spPr>
          <a:xfrm flipH="false" flipV="false" rot="0">
            <a:off x="16480882" y="4630852"/>
            <a:ext cx="272856" cy="272856"/>
          </a:xfrm>
          <a:custGeom>
            <a:avLst/>
            <a:gdLst/>
            <a:ahLst/>
            <a:cxnLst/>
            <a:rect r="r" b="b" t="t" l="l"/>
            <a:pathLst>
              <a:path h="272856" w="272856">
                <a:moveTo>
                  <a:pt x="0" y="0"/>
                </a:moveTo>
                <a:lnTo>
                  <a:pt x="272855" y="0"/>
                </a:lnTo>
                <a:lnTo>
                  <a:pt x="272855" y="272856"/>
                </a:lnTo>
                <a:lnTo>
                  <a:pt x="0" y="27285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AutoShape 6" id="6"/>
          <p:cNvSpPr/>
          <p:nvPr/>
        </p:nvSpPr>
        <p:spPr>
          <a:xfrm flipV="true">
            <a:off x="11501959" y="6949339"/>
            <a:ext cx="5115339" cy="12246"/>
          </a:xfrm>
          <a:prstGeom prst="line">
            <a:avLst/>
          </a:prstGeom>
          <a:ln cap="flat" w="9525">
            <a:solidFill>
              <a:srgbClr val="000000"/>
            </a:solidFill>
            <a:prstDash val="solid"/>
            <a:headEnd type="none" len="sm" w="sm"/>
            <a:tailEnd type="none" len="sm" w="sm"/>
          </a:ln>
        </p:spPr>
      </p:sp>
      <p:sp>
        <p:nvSpPr>
          <p:cNvPr name="Freeform 7" id="7"/>
          <p:cNvSpPr/>
          <p:nvPr/>
        </p:nvSpPr>
        <p:spPr>
          <a:xfrm flipH="false" flipV="false" rot="0">
            <a:off x="16480882" y="6808148"/>
            <a:ext cx="272856" cy="272856"/>
          </a:xfrm>
          <a:custGeom>
            <a:avLst/>
            <a:gdLst/>
            <a:ahLst/>
            <a:cxnLst/>
            <a:rect r="r" b="b" t="t" l="l"/>
            <a:pathLst>
              <a:path h="272856" w="272856">
                <a:moveTo>
                  <a:pt x="0" y="0"/>
                </a:moveTo>
                <a:lnTo>
                  <a:pt x="272855" y="0"/>
                </a:lnTo>
                <a:lnTo>
                  <a:pt x="272855" y="272856"/>
                </a:lnTo>
                <a:lnTo>
                  <a:pt x="0" y="27285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AutoShape 8" id="8"/>
          <p:cNvSpPr/>
          <p:nvPr/>
        </p:nvSpPr>
        <p:spPr>
          <a:xfrm flipV="true">
            <a:off x="11501959" y="9126635"/>
            <a:ext cx="5115339" cy="12246"/>
          </a:xfrm>
          <a:prstGeom prst="line">
            <a:avLst/>
          </a:prstGeom>
          <a:ln cap="flat" w="9525">
            <a:solidFill>
              <a:srgbClr val="000000"/>
            </a:solidFill>
            <a:prstDash val="solid"/>
            <a:headEnd type="none" len="sm" w="sm"/>
            <a:tailEnd type="none" len="sm" w="sm"/>
          </a:ln>
        </p:spPr>
      </p:sp>
      <p:sp>
        <p:nvSpPr>
          <p:cNvPr name="Freeform 9" id="9"/>
          <p:cNvSpPr/>
          <p:nvPr/>
        </p:nvSpPr>
        <p:spPr>
          <a:xfrm flipH="false" flipV="false" rot="0">
            <a:off x="16480882" y="8985444"/>
            <a:ext cx="272856" cy="272856"/>
          </a:xfrm>
          <a:custGeom>
            <a:avLst/>
            <a:gdLst/>
            <a:ahLst/>
            <a:cxnLst/>
            <a:rect r="r" b="b" t="t" l="l"/>
            <a:pathLst>
              <a:path h="272856" w="272856">
                <a:moveTo>
                  <a:pt x="0" y="0"/>
                </a:moveTo>
                <a:lnTo>
                  <a:pt x="272855" y="0"/>
                </a:lnTo>
                <a:lnTo>
                  <a:pt x="272855" y="272856"/>
                </a:lnTo>
                <a:lnTo>
                  <a:pt x="0" y="27285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0" id="10"/>
          <p:cNvSpPr/>
          <p:nvPr/>
        </p:nvSpPr>
        <p:spPr>
          <a:xfrm flipH="false" flipV="false" rot="0">
            <a:off x="9777711" y="8020529"/>
            <a:ext cx="1526759" cy="1118351"/>
          </a:xfrm>
          <a:custGeom>
            <a:avLst/>
            <a:gdLst/>
            <a:ahLst/>
            <a:cxnLst/>
            <a:rect r="r" b="b" t="t" l="l"/>
            <a:pathLst>
              <a:path h="1118351" w="1526759">
                <a:moveTo>
                  <a:pt x="0" y="0"/>
                </a:moveTo>
                <a:lnTo>
                  <a:pt x="1526759" y="0"/>
                </a:lnTo>
                <a:lnTo>
                  <a:pt x="1526759" y="1118351"/>
                </a:lnTo>
                <a:lnTo>
                  <a:pt x="0" y="1118351"/>
                </a:lnTo>
                <a:lnTo>
                  <a:pt x="0" y="0"/>
                </a:lnTo>
                <a:close/>
              </a:path>
            </a:pathLst>
          </a:custGeom>
          <a:blipFill>
            <a:blip r:embed="rId7"/>
            <a:stretch>
              <a:fillRect l="0" t="0" r="0" b="0"/>
            </a:stretch>
          </a:blipFill>
        </p:spPr>
      </p:sp>
      <p:sp>
        <p:nvSpPr>
          <p:cNvPr name="Freeform 11" id="11"/>
          <p:cNvSpPr/>
          <p:nvPr/>
        </p:nvSpPr>
        <p:spPr>
          <a:xfrm flipH="false" flipV="false" rot="0">
            <a:off x="9777711" y="3674684"/>
            <a:ext cx="1526759" cy="1097358"/>
          </a:xfrm>
          <a:custGeom>
            <a:avLst/>
            <a:gdLst/>
            <a:ahLst/>
            <a:cxnLst/>
            <a:rect r="r" b="b" t="t" l="l"/>
            <a:pathLst>
              <a:path h="1097358" w="1526759">
                <a:moveTo>
                  <a:pt x="0" y="0"/>
                </a:moveTo>
                <a:lnTo>
                  <a:pt x="1526759" y="0"/>
                </a:lnTo>
                <a:lnTo>
                  <a:pt x="1526759" y="1097359"/>
                </a:lnTo>
                <a:lnTo>
                  <a:pt x="0" y="1097359"/>
                </a:lnTo>
                <a:lnTo>
                  <a:pt x="0" y="0"/>
                </a:lnTo>
                <a:close/>
              </a:path>
            </a:pathLst>
          </a:custGeom>
          <a:blipFill>
            <a:blip r:embed="rId8"/>
            <a:stretch>
              <a:fillRect l="0" t="0" r="0" b="0"/>
            </a:stretch>
          </a:blipFill>
        </p:spPr>
      </p:sp>
      <p:sp>
        <p:nvSpPr>
          <p:cNvPr name="Freeform 12" id="12"/>
          <p:cNvSpPr/>
          <p:nvPr/>
        </p:nvSpPr>
        <p:spPr>
          <a:xfrm flipH="false" flipV="false" rot="0">
            <a:off x="9777711" y="5863468"/>
            <a:ext cx="1666447" cy="1081108"/>
          </a:xfrm>
          <a:custGeom>
            <a:avLst/>
            <a:gdLst/>
            <a:ahLst/>
            <a:cxnLst/>
            <a:rect r="r" b="b" t="t" l="l"/>
            <a:pathLst>
              <a:path h="1081108" w="1666447">
                <a:moveTo>
                  <a:pt x="0" y="0"/>
                </a:moveTo>
                <a:lnTo>
                  <a:pt x="1666447" y="0"/>
                </a:lnTo>
                <a:lnTo>
                  <a:pt x="1666447" y="1081108"/>
                </a:lnTo>
                <a:lnTo>
                  <a:pt x="0" y="1081108"/>
                </a:lnTo>
                <a:lnTo>
                  <a:pt x="0" y="0"/>
                </a:lnTo>
                <a:close/>
              </a:path>
            </a:pathLst>
          </a:custGeom>
          <a:blipFill>
            <a:blip r:embed="rId9"/>
            <a:stretch>
              <a:fillRect l="0" t="0" r="0" b="0"/>
            </a:stretch>
          </a:blipFill>
        </p:spPr>
      </p:sp>
      <p:sp>
        <p:nvSpPr>
          <p:cNvPr name="TextBox 13" id="13"/>
          <p:cNvSpPr txBox="true"/>
          <p:nvPr/>
        </p:nvSpPr>
        <p:spPr>
          <a:xfrm rot="0">
            <a:off x="1028700" y="638175"/>
            <a:ext cx="7053691" cy="2724771"/>
          </a:xfrm>
          <a:prstGeom prst="rect">
            <a:avLst/>
          </a:prstGeom>
        </p:spPr>
        <p:txBody>
          <a:bodyPr anchor="t" rtlCol="false" tIns="0" lIns="0" bIns="0" rIns="0">
            <a:spAutoFit/>
          </a:bodyPr>
          <a:lstStyle/>
          <a:p>
            <a:pPr algn="l">
              <a:lnSpc>
                <a:spcPts val="9940"/>
              </a:lnSpc>
            </a:pPr>
            <a:r>
              <a:rPr lang="en-US" sz="7100" b="true">
                <a:solidFill>
                  <a:srgbClr val="1F1F37"/>
                </a:solidFill>
                <a:latin typeface="Mont Bold"/>
                <a:ea typeface="Mont Bold"/>
                <a:cs typeface="Mont Bold"/>
                <a:sym typeface="Mont Bold"/>
              </a:rPr>
              <a:t>ETUDE CONCEPTUELLE</a:t>
            </a:r>
          </a:p>
        </p:txBody>
      </p:sp>
      <p:grpSp>
        <p:nvGrpSpPr>
          <p:cNvPr name="Group 14" id="14"/>
          <p:cNvGrpSpPr/>
          <p:nvPr/>
        </p:nvGrpSpPr>
        <p:grpSpPr>
          <a:xfrm rot="0">
            <a:off x="11661908" y="3868231"/>
            <a:ext cx="4770513" cy="710265"/>
            <a:chOff x="0" y="0"/>
            <a:chExt cx="6360684" cy="947020"/>
          </a:xfrm>
        </p:grpSpPr>
        <p:sp>
          <p:nvSpPr>
            <p:cNvPr name="TextBox 15" id="15"/>
            <p:cNvSpPr txBox="true"/>
            <p:nvPr/>
          </p:nvSpPr>
          <p:spPr>
            <a:xfrm rot="0">
              <a:off x="0" y="-57150"/>
              <a:ext cx="6360684" cy="534817"/>
            </a:xfrm>
            <a:prstGeom prst="rect">
              <a:avLst/>
            </a:prstGeom>
          </p:spPr>
          <p:txBody>
            <a:bodyPr anchor="t" rtlCol="false" tIns="0" lIns="0" bIns="0" rIns="0">
              <a:spAutoFit/>
            </a:bodyPr>
            <a:lstStyle/>
            <a:p>
              <a:pPr algn="l">
                <a:lnSpc>
                  <a:spcPts val="3353"/>
                </a:lnSpc>
              </a:pPr>
              <a:r>
                <a:rPr lang="en-US" sz="2395" b="true">
                  <a:solidFill>
                    <a:srgbClr val="1F1F37"/>
                  </a:solidFill>
                  <a:latin typeface="Public Sans Bold"/>
                  <a:ea typeface="Public Sans Bold"/>
                  <a:cs typeface="Public Sans Bold"/>
                  <a:sym typeface="Public Sans Bold"/>
                </a:rPr>
                <a:t>ANALYSE DES BESOINS</a:t>
              </a:r>
            </a:p>
          </p:txBody>
        </p:sp>
        <p:sp>
          <p:nvSpPr>
            <p:cNvPr name="TextBox 16" id="16"/>
            <p:cNvSpPr txBox="true"/>
            <p:nvPr/>
          </p:nvSpPr>
          <p:spPr>
            <a:xfrm rot="0">
              <a:off x="0" y="594661"/>
              <a:ext cx="6360684" cy="352360"/>
            </a:xfrm>
            <a:prstGeom prst="rect">
              <a:avLst/>
            </a:prstGeom>
          </p:spPr>
          <p:txBody>
            <a:bodyPr anchor="t" rtlCol="false" tIns="0" lIns="0" bIns="0" rIns="0">
              <a:spAutoFit/>
            </a:bodyPr>
            <a:lstStyle/>
            <a:p>
              <a:pPr algn="l">
                <a:lnSpc>
                  <a:spcPts val="2233"/>
                </a:lnSpc>
              </a:pPr>
              <a:r>
                <a:rPr lang="en-US" sz="1595">
                  <a:solidFill>
                    <a:srgbClr val="1F1F37"/>
                  </a:solidFill>
                  <a:latin typeface="Public Sans"/>
                  <a:ea typeface="Public Sans"/>
                  <a:cs typeface="Public Sans"/>
                  <a:sym typeface="Public Sans"/>
                </a:rPr>
                <a:t>Besoins fonctionnels et non-fonctionnels</a:t>
              </a:r>
            </a:p>
          </p:txBody>
        </p:sp>
      </p:grpSp>
      <p:grpSp>
        <p:nvGrpSpPr>
          <p:cNvPr name="Group 17" id="17"/>
          <p:cNvGrpSpPr/>
          <p:nvPr/>
        </p:nvGrpSpPr>
        <p:grpSpPr>
          <a:xfrm rot="0">
            <a:off x="11661908" y="6015402"/>
            <a:ext cx="4770513" cy="777240"/>
            <a:chOff x="0" y="0"/>
            <a:chExt cx="6360684" cy="1036320"/>
          </a:xfrm>
        </p:grpSpPr>
        <p:sp>
          <p:nvSpPr>
            <p:cNvPr name="TextBox 18" id="18"/>
            <p:cNvSpPr txBox="true"/>
            <p:nvPr/>
          </p:nvSpPr>
          <p:spPr>
            <a:xfrm rot="0">
              <a:off x="0" y="-57150"/>
              <a:ext cx="6360684" cy="1093470"/>
            </a:xfrm>
            <a:prstGeom prst="rect">
              <a:avLst/>
            </a:prstGeom>
          </p:spPr>
          <p:txBody>
            <a:bodyPr anchor="t" rtlCol="false" tIns="0" lIns="0" bIns="0" rIns="0">
              <a:spAutoFit/>
            </a:bodyPr>
            <a:lstStyle/>
            <a:p>
              <a:pPr algn="l">
                <a:lnSpc>
                  <a:spcPts val="3359"/>
                </a:lnSpc>
              </a:pPr>
              <a:r>
                <a:rPr lang="en-US" sz="2400" b="true">
                  <a:solidFill>
                    <a:srgbClr val="1F1F37"/>
                  </a:solidFill>
                  <a:latin typeface="Public Sans Bold"/>
                  <a:ea typeface="Public Sans Bold"/>
                  <a:cs typeface="Public Sans Bold"/>
                  <a:sym typeface="Public Sans Bold"/>
                </a:rPr>
                <a:t>MODÉLISATION DES DONNÉES</a:t>
              </a:r>
            </a:p>
            <a:p>
              <a:pPr algn="l">
                <a:lnSpc>
                  <a:spcPts val="3359"/>
                </a:lnSpc>
              </a:pPr>
            </a:p>
          </p:txBody>
        </p:sp>
        <p:sp>
          <p:nvSpPr>
            <p:cNvPr name="TextBox 19" id="19"/>
            <p:cNvSpPr txBox="true"/>
            <p:nvPr/>
          </p:nvSpPr>
          <p:spPr>
            <a:xfrm rot="0">
              <a:off x="0" y="594661"/>
              <a:ext cx="6360684" cy="352360"/>
            </a:xfrm>
            <a:prstGeom prst="rect">
              <a:avLst/>
            </a:prstGeom>
          </p:spPr>
          <p:txBody>
            <a:bodyPr anchor="t" rtlCol="false" tIns="0" lIns="0" bIns="0" rIns="0">
              <a:spAutoFit/>
            </a:bodyPr>
            <a:lstStyle/>
            <a:p>
              <a:pPr algn="l">
                <a:lnSpc>
                  <a:spcPts val="2233"/>
                </a:lnSpc>
              </a:pPr>
              <a:r>
                <a:rPr lang="en-US" sz="1595">
                  <a:solidFill>
                    <a:srgbClr val="1F1F37"/>
                  </a:solidFill>
                  <a:latin typeface="Public Sans"/>
                  <a:ea typeface="Public Sans"/>
                  <a:cs typeface="Public Sans"/>
                  <a:sym typeface="Public Sans"/>
                </a:rPr>
                <a:t>Diagramme de classe et des cas d’utilisations</a:t>
              </a:r>
            </a:p>
          </p:txBody>
        </p:sp>
      </p:grpSp>
      <p:grpSp>
        <p:nvGrpSpPr>
          <p:cNvPr name="Group 20" id="20"/>
          <p:cNvGrpSpPr/>
          <p:nvPr/>
        </p:nvGrpSpPr>
        <p:grpSpPr>
          <a:xfrm rot="0">
            <a:off x="11661908" y="8224572"/>
            <a:ext cx="4770513" cy="710265"/>
            <a:chOff x="0" y="0"/>
            <a:chExt cx="6360684" cy="947020"/>
          </a:xfrm>
        </p:grpSpPr>
        <p:sp>
          <p:nvSpPr>
            <p:cNvPr name="TextBox 21" id="21"/>
            <p:cNvSpPr txBox="true"/>
            <p:nvPr/>
          </p:nvSpPr>
          <p:spPr>
            <a:xfrm rot="0">
              <a:off x="0" y="-57150"/>
              <a:ext cx="6360684" cy="534817"/>
            </a:xfrm>
            <a:prstGeom prst="rect">
              <a:avLst/>
            </a:prstGeom>
          </p:spPr>
          <p:txBody>
            <a:bodyPr anchor="t" rtlCol="false" tIns="0" lIns="0" bIns="0" rIns="0">
              <a:spAutoFit/>
            </a:bodyPr>
            <a:lstStyle/>
            <a:p>
              <a:pPr algn="l">
                <a:lnSpc>
                  <a:spcPts val="3353"/>
                </a:lnSpc>
              </a:pPr>
              <a:r>
                <a:rPr lang="en-US" sz="2395" b="true">
                  <a:solidFill>
                    <a:srgbClr val="1F1F37"/>
                  </a:solidFill>
                  <a:latin typeface="Public Sans Bold"/>
                  <a:ea typeface="Public Sans Bold"/>
                  <a:cs typeface="Public Sans Bold"/>
                  <a:sym typeface="Public Sans Bold"/>
                </a:rPr>
                <a:t>CHOIX TECHNIQUES</a:t>
              </a:r>
            </a:p>
          </p:txBody>
        </p:sp>
        <p:sp>
          <p:nvSpPr>
            <p:cNvPr name="TextBox 22" id="22"/>
            <p:cNvSpPr txBox="true"/>
            <p:nvPr/>
          </p:nvSpPr>
          <p:spPr>
            <a:xfrm rot="0">
              <a:off x="0" y="594661"/>
              <a:ext cx="6360684" cy="352360"/>
            </a:xfrm>
            <a:prstGeom prst="rect">
              <a:avLst/>
            </a:prstGeom>
          </p:spPr>
          <p:txBody>
            <a:bodyPr anchor="t" rtlCol="false" tIns="0" lIns="0" bIns="0" rIns="0">
              <a:spAutoFit/>
            </a:bodyPr>
            <a:lstStyle/>
            <a:p>
              <a:pPr algn="l">
                <a:lnSpc>
                  <a:spcPts val="2233"/>
                </a:lnSpc>
              </a:pPr>
              <a:r>
                <a:rPr lang="en-US" sz="1595">
                  <a:solidFill>
                    <a:srgbClr val="1F1F37"/>
                  </a:solidFill>
                  <a:latin typeface="Public Sans"/>
                  <a:ea typeface="Public Sans"/>
                  <a:cs typeface="Public Sans"/>
                  <a:sym typeface="Public Sans"/>
                </a:rPr>
                <a:t>Outils de travaille et logiciels de développement </a:t>
              </a:r>
            </a:p>
          </p:txBody>
        </p:sp>
      </p:grpSp>
    </p:spTree>
  </p:cSld>
  <p:clrMapOvr>
    <a:masterClrMapping/>
  </p:clrMapOvr>
  <p:transition spd="fast">
    <p:cover dir="u"/>
  </p:transition>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1F1F37"/>
        </a:solidFill>
      </p:bgPr>
    </p:bg>
    <p:spTree>
      <p:nvGrpSpPr>
        <p:cNvPr id="1" name=""/>
        <p:cNvGrpSpPr/>
        <p:nvPr/>
      </p:nvGrpSpPr>
      <p:grpSpPr>
        <a:xfrm>
          <a:off x="0" y="0"/>
          <a:ext cx="0" cy="0"/>
          <a:chOff x="0" y="0"/>
          <a:chExt cx="0" cy="0"/>
        </a:xfrm>
      </p:grpSpPr>
      <p:sp>
        <p:nvSpPr>
          <p:cNvPr name="AutoShape 2" id="2"/>
          <p:cNvSpPr/>
          <p:nvPr/>
        </p:nvSpPr>
        <p:spPr>
          <a:xfrm>
            <a:off x="4774971" y="4582156"/>
            <a:ext cx="8465202" cy="0"/>
          </a:xfrm>
          <a:prstGeom prst="line">
            <a:avLst/>
          </a:prstGeom>
          <a:ln cap="flat" w="9525">
            <a:solidFill>
              <a:srgbClr val="F6F3F1"/>
            </a:solidFill>
            <a:prstDash val="solid"/>
            <a:headEnd type="none" len="sm" w="sm"/>
            <a:tailEnd type="none" len="sm" w="sm"/>
          </a:ln>
        </p:spPr>
      </p:sp>
      <p:sp>
        <p:nvSpPr>
          <p:cNvPr name="AutoShape 3" id="3"/>
          <p:cNvSpPr/>
          <p:nvPr/>
        </p:nvSpPr>
        <p:spPr>
          <a:xfrm>
            <a:off x="4774971" y="6096832"/>
            <a:ext cx="8465202" cy="0"/>
          </a:xfrm>
          <a:prstGeom prst="line">
            <a:avLst/>
          </a:prstGeom>
          <a:ln cap="flat" w="9525">
            <a:solidFill>
              <a:srgbClr val="F6F3F1"/>
            </a:solidFill>
            <a:prstDash val="solid"/>
            <a:headEnd type="none" len="sm" w="sm"/>
            <a:tailEnd type="none" len="sm" w="sm"/>
          </a:ln>
        </p:spPr>
      </p:sp>
      <p:sp>
        <p:nvSpPr>
          <p:cNvPr name="AutoShape 4" id="4"/>
          <p:cNvSpPr/>
          <p:nvPr/>
        </p:nvSpPr>
        <p:spPr>
          <a:xfrm>
            <a:off x="4774971" y="5339494"/>
            <a:ext cx="8465202" cy="0"/>
          </a:xfrm>
          <a:prstGeom prst="line">
            <a:avLst/>
          </a:prstGeom>
          <a:ln cap="flat" w="9525">
            <a:solidFill>
              <a:srgbClr val="F6F3F1"/>
            </a:solidFill>
            <a:prstDash val="solid"/>
            <a:headEnd type="none" len="sm" w="sm"/>
            <a:tailEnd type="none" len="sm" w="sm"/>
          </a:ln>
        </p:spPr>
      </p:sp>
      <p:sp>
        <p:nvSpPr>
          <p:cNvPr name="AutoShape 5" id="5"/>
          <p:cNvSpPr/>
          <p:nvPr/>
        </p:nvSpPr>
        <p:spPr>
          <a:xfrm>
            <a:off x="4774971" y="6854170"/>
            <a:ext cx="8465202" cy="0"/>
          </a:xfrm>
          <a:prstGeom prst="line">
            <a:avLst/>
          </a:prstGeom>
          <a:ln cap="flat" w="9525">
            <a:solidFill>
              <a:srgbClr val="F6F3F1"/>
            </a:solidFill>
            <a:prstDash val="solid"/>
            <a:headEnd type="none" len="sm" w="sm"/>
            <a:tailEnd type="none" len="sm" w="sm"/>
          </a:ln>
        </p:spPr>
      </p:sp>
      <p:sp>
        <p:nvSpPr>
          <p:cNvPr name="AutoShape 6" id="6"/>
          <p:cNvSpPr/>
          <p:nvPr/>
        </p:nvSpPr>
        <p:spPr>
          <a:xfrm>
            <a:off x="4774971" y="7611508"/>
            <a:ext cx="8465202" cy="0"/>
          </a:xfrm>
          <a:prstGeom prst="line">
            <a:avLst/>
          </a:prstGeom>
          <a:ln cap="flat" w="9525">
            <a:solidFill>
              <a:srgbClr val="F6F3F1"/>
            </a:solidFill>
            <a:prstDash val="solid"/>
            <a:headEnd type="none" len="sm" w="sm"/>
            <a:tailEnd type="none" len="sm" w="sm"/>
          </a:ln>
        </p:spPr>
      </p:sp>
      <p:sp>
        <p:nvSpPr>
          <p:cNvPr name="Freeform 7" id="7"/>
          <p:cNvSpPr/>
          <p:nvPr/>
        </p:nvSpPr>
        <p:spPr>
          <a:xfrm flipH="false" flipV="false" rot="0">
            <a:off x="13240173" y="4445728"/>
            <a:ext cx="272856" cy="272856"/>
          </a:xfrm>
          <a:custGeom>
            <a:avLst/>
            <a:gdLst/>
            <a:ahLst/>
            <a:cxnLst/>
            <a:rect r="r" b="b" t="t" l="l"/>
            <a:pathLst>
              <a:path h="272856" w="272856">
                <a:moveTo>
                  <a:pt x="0" y="0"/>
                </a:moveTo>
                <a:lnTo>
                  <a:pt x="272856" y="0"/>
                </a:lnTo>
                <a:lnTo>
                  <a:pt x="272856" y="272855"/>
                </a:lnTo>
                <a:lnTo>
                  <a:pt x="0" y="27285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13240173" y="5960404"/>
            <a:ext cx="272856" cy="272856"/>
          </a:xfrm>
          <a:custGeom>
            <a:avLst/>
            <a:gdLst/>
            <a:ahLst/>
            <a:cxnLst/>
            <a:rect r="r" b="b" t="t" l="l"/>
            <a:pathLst>
              <a:path h="272856" w="272856">
                <a:moveTo>
                  <a:pt x="0" y="0"/>
                </a:moveTo>
                <a:lnTo>
                  <a:pt x="272856" y="0"/>
                </a:lnTo>
                <a:lnTo>
                  <a:pt x="272856" y="272856"/>
                </a:lnTo>
                <a:lnTo>
                  <a:pt x="0" y="27285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13240173" y="5203066"/>
            <a:ext cx="272856" cy="272856"/>
          </a:xfrm>
          <a:custGeom>
            <a:avLst/>
            <a:gdLst/>
            <a:ahLst/>
            <a:cxnLst/>
            <a:rect r="r" b="b" t="t" l="l"/>
            <a:pathLst>
              <a:path h="272856" w="272856">
                <a:moveTo>
                  <a:pt x="0" y="0"/>
                </a:moveTo>
                <a:lnTo>
                  <a:pt x="272856" y="0"/>
                </a:lnTo>
                <a:lnTo>
                  <a:pt x="272856" y="272856"/>
                </a:lnTo>
                <a:lnTo>
                  <a:pt x="0" y="27285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0">
            <a:off x="13240173" y="6717742"/>
            <a:ext cx="272856" cy="272856"/>
          </a:xfrm>
          <a:custGeom>
            <a:avLst/>
            <a:gdLst/>
            <a:ahLst/>
            <a:cxnLst/>
            <a:rect r="r" b="b" t="t" l="l"/>
            <a:pathLst>
              <a:path h="272856" w="272856">
                <a:moveTo>
                  <a:pt x="0" y="0"/>
                </a:moveTo>
                <a:lnTo>
                  <a:pt x="272856" y="0"/>
                </a:lnTo>
                <a:lnTo>
                  <a:pt x="272856" y="272856"/>
                </a:lnTo>
                <a:lnTo>
                  <a:pt x="0" y="27285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1" id="11"/>
          <p:cNvSpPr/>
          <p:nvPr/>
        </p:nvSpPr>
        <p:spPr>
          <a:xfrm flipH="false" flipV="false" rot="0">
            <a:off x="13240173" y="7475080"/>
            <a:ext cx="272856" cy="272856"/>
          </a:xfrm>
          <a:custGeom>
            <a:avLst/>
            <a:gdLst/>
            <a:ahLst/>
            <a:cxnLst/>
            <a:rect r="r" b="b" t="t" l="l"/>
            <a:pathLst>
              <a:path h="272856" w="272856">
                <a:moveTo>
                  <a:pt x="0" y="0"/>
                </a:moveTo>
                <a:lnTo>
                  <a:pt x="272856" y="0"/>
                </a:lnTo>
                <a:lnTo>
                  <a:pt x="272856" y="272856"/>
                </a:lnTo>
                <a:lnTo>
                  <a:pt x="0" y="27285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2" id="12"/>
          <p:cNvSpPr txBox="true"/>
          <p:nvPr/>
        </p:nvSpPr>
        <p:spPr>
          <a:xfrm rot="0">
            <a:off x="2469352" y="1800261"/>
            <a:ext cx="13349295" cy="533399"/>
          </a:xfrm>
          <a:prstGeom prst="rect">
            <a:avLst/>
          </a:prstGeom>
        </p:spPr>
        <p:txBody>
          <a:bodyPr anchor="t" rtlCol="false" tIns="0" lIns="0" bIns="0" rIns="0">
            <a:spAutoFit/>
          </a:bodyPr>
          <a:lstStyle/>
          <a:p>
            <a:pPr algn="ctr">
              <a:lnSpc>
                <a:spcPts val="4200"/>
              </a:lnSpc>
            </a:pPr>
            <a:r>
              <a:rPr lang="en-US" sz="3000" spc="300">
                <a:solidFill>
                  <a:srgbClr val="FFFFFF"/>
                </a:solidFill>
                <a:latin typeface="Public Sans Thin"/>
                <a:ea typeface="Public Sans Thin"/>
                <a:cs typeface="Public Sans Thin"/>
                <a:sym typeface="Public Sans Thin"/>
              </a:rPr>
              <a:t>ANALYSE DES BESOINS</a:t>
            </a:r>
          </a:p>
        </p:txBody>
      </p:sp>
      <p:sp>
        <p:nvSpPr>
          <p:cNvPr name="TextBox 13" id="13"/>
          <p:cNvSpPr txBox="true"/>
          <p:nvPr/>
        </p:nvSpPr>
        <p:spPr>
          <a:xfrm rot="0">
            <a:off x="2469352" y="2198111"/>
            <a:ext cx="13349295" cy="1179195"/>
          </a:xfrm>
          <a:prstGeom prst="rect">
            <a:avLst/>
          </a:prstGeom>
        </p:spPr>
        <p:txBody>
          <a:bodyPr anchor="t" rtlCol="false" tIns="0" lIns="0" bIns="0" rIns="0">
            <a:spAutoFit/>
          </a:bodyPr>
          <a:lstStyle/>
          <a:p>
            <a:pPr algn="ctr">
              <a:lnSpc>
                <a:spcPts val="7980"/>
              </a:lnSpc>
            </a:pPr>
            <a:r>
              <a:rPr lang="en-US" b="true" sz="5700">
                <a:solidFill>
                  <a:srgbClr val="F6F3F1"/>
                </a:solidFill>
                <a:latin typeface="Mont Bold"/>
                <a:ea typeface="Mont Bold"/>
                <a:cs typeface="Mont Bold"/>
                <a:sym typeface="Mont Bold"/>
              </a:rPr>
              <a:t>BESOINS FONCTIONNELS</a:t>
            </a:r>
          </a:p>
        </p:txBody>
      </p:sp>
      <p:sp>
        <p:nvSpPr>
          <p:cNvPr name="TextBox 14" id="14"/>
          <p:cNvSpPr txBox="true"/>
          <p:nvPr/>
        </p:nvSpPr>
        <p:spPr>
          <a:xfrm rot="0">
            <a:off x="5312475" y="4070332"/>
            <a:ext cx="7716695" cy="375395"/>
          </a:xfrm>
          <a:prstGeom prst="rect">
            <a:avLst/>
          </a:prstGeom>
        </p:spPr>
        <p:txBody>
          <a:bodyPr anchor="t" rtlCol="false" tIns="0" lIns="0" bIns="0" rIns="0">
            <a:spAutoFit/>
          </a:bodyPr>
          <a:lstStyle/>
          <a:p>
            <a:pPr algn="l">
              <a:lnSpc>
                <a:spcPts val="2933"/>
              </a:lnSpc>
            </a:pPr>
            <a:r>
              <a:rPr lang="en-US" sz="2095">
                <a:solidFill>
                  <a:srgbClr val="F6F3F1"/>
                </a:solidFill>
                <a:latin typeface="Public Sans"/>
                <a:ea typeface="Public Sans"/>
                <a:cs typeface="Public Sans"/>
                <a:sym typeface="Public Sans"/>
              </a:rPr>
              <a:t>Création des espaces de travail (administrateur , magasinier)</a:t>
            </a:r>
          </a:p>
        </p:txBody>
      </p:sp>
      <p:sp>
        <p:nvSpPr>
          <p:cNvPr name="TextBox 15" id="15"/>
          <p:cNvSpPr txBox="true"/>
          <p:nvPr/>
        </p:nvSpPr>
        <p:spPr>
          <a:xfrm rot="0">
            <a:off x="5312475" y="5585009"/>
            <a:ext cx="7716695" cy="375395"/>
          </a:xfrm>
          <a:prstGeom prst="rect">
            <a:avLst/>
          </a:prstGeom>
        </p:spPr>
        <p:txBody>
          <a:bodyPr anchor="t" rtlCol="false" tIns="0" lIns="0" bIns="0" rIns="0">
            <a:spAutoFit/>
          </a:bodyPr>
          <a:lstStyle/>
          <a:p>
            <a:pPr algn="l">
              <a:lnSpc>
                <a:spcPts val="2933"/>
              </a:lnSpc>
            </a:pPr>
            <a:r>
              <a:rPr lang="en-US" sz="2095">
                <a:solidFill>
                  <a:srgbClr val="F6F3F1"/>
                </a:solidFill>
                <a:latin typeface="Public Sans"/>
                <a:ea typeface="Public Sans"/>
                <a:cs typeface="Public Sans"/>
                <a:sym typeface="Public Sans"/>
              </a:rPr>
              <a:t>Création et gestion des fournisseurs</a:t>
            </a:r>
          </a:p>
        </p:txBody>
      </p:sp>
      <p:sp>
        <p:nvSpPr>
          <p:cNvPr name="TextBox 16" id="16"/>
          <p:cNvSpPr txBox="true"/>
          <p:nvPr/>
        </p:nvSpPr>
        <p:spPr>
          <a:xfrm rot="0">
            <a:off x="5312475" y="4827671"/>
            <a:ext cx="7716695" cy="375395"/>
          </a:xfrm>
          <a:prstGeom prst="rect">
            <a:avLst/>
          </a:prstGeom>
        </p:spPr>
        <p:txBody>
          <a:bodyPr anchor="t" rtlCol="false" tIns="0" lIns="0" bIns="0" rIns="0">
            <a:spAutoFit/>
          </a:bodyPr>
          <a:lstStyle/>
          <a:p>
            <a:pPr algn="l">
              <a:lnSpc>
                <a:spcPts val="2933"/>
              </a:lnSpc>
            </a:pPr>
            <a:r>
              <a:rPr lang="en-US" sz="2095">
                <a:solidFill>
                  <a:srgbClr val="F6F3F1"/>
                </a:solidFill>
                <a:latin typeface="Public Sans"/>
                <a:ea typeface="Public Sans"/>
                <a:cs typeface="Public Sans"/>
                <a:sym typeface="Public Sans"/>
              </a:rPr>
              <a:t>Création et gestion des produits et categories</a:t>
            </a:r>
          </a:p>
        </p:txBody>
      </p:sp>
      <p:sp>
        <p:nvSpPr>
          <p:cNvPr name="TextBox 17" id="17"/>
          <p:cNvSpPr txBox="true"/>
          <p:nvPr/>
        </p:nvSpPr>
        <p:spPr>
          <a:xfrm rot="0">
            <a:off x="5312475" y="6342347"/>
            <a:ext cx="7716695" cy="375395"/>
          </a:xfrm>
          <a:prstGeom prst="rect">
            <a:avLst/>
          </a:prstGeom>
        </p:spPr>
        <p:txBody>
          <a:bodyPr anchor="t" rtlCol="false" tIns="0" lIns="0" bIns="0" rIns="0">
            <a:spAutoFit/>
          </a:bodyPr>
          <a:lstStyle/>
          <a:p>
            <a:pPr algn="l">
              <a:lnSpc>
                <a:spcPts val="2933"/>
              </a:lnSpc>
            </a:pPr>
            <a:r>
              <a:rPr lang="en-US" sz="2095">
                <a:solidFill>
                  <a:srgbClr val="F6F3F1"/>
                </a:solidFill>
                <a:latin typeface="Public Sans"/>
                <a:ea typeface="Public Sans"/>
                <a:cs typeface="Public Sans"/>
                <a:sym typeface="Public Sans"/>
              </a:rPr>
              <a:t>Authentification de tous les acteurs</a:t>
            </a:r>
          </a:p>
        </p:txBody>
      </p:sp>
      <p:sp>
        <p:nvSpPr>
          <p:cNvPr name="TextBox 18" id="18"/>
          <p:cNvSpPr txBox="true"/>
          <p:nvPr/>
        </p:nvSpPr>
        <p:spPr>
          <a:xfrm rot="0">
            <a:off x="5312475" y="7099685"/>
            <a:ext cx="7716695" cy="375395"/>
          </a:xfrm>
          <a:prstGeom prst="rect">
            <a:avLst/>
          </a:prstGeom>
        </p:spPr>
        <p:txBody>
          <a:bodyPr anchor="t" rtlCol="false" tIns="0" lIns="0" bIns="0" rIns="0">
            <a:spAutoFit/>
          </a:bodyPr>
          <a:lstStyle/>
          <a:p>
            <a:pPr algn="l">
              <a:lnSpc>
                <a:spcPts val="2933"/>
              </a:lnSpc>
            </a:pPr>
            <a:r>
              <a:rPr lang="en-US" sz="2095">
                <a:solidFill>
                  <a:srgbClr val="F6F3F1"/>
                </a:solidFill>
                <a:latin typeface="Public Sans"/>
                <a:ea typeface="Public Sans"/>
                <a:cs typeface="Public Sans"/>
                <a:sym typeface="Public Sans"/>
              </a:rPr>
              <a:t>Consultation d’historique des mouvements de stock</a:t>
            </a:r>
          </a:p>
        </p:txBody>
      </p:sp>
      <p:sp>
        <p:nvSpPr>
          <p:cNvPr name="Freeform 19" id="19"/>
          <p:cNvSpPr/>
          <p:nvPr/>
        </p:nvSpPr>
        <p:spPr>
          <a:xfrm flipH="false" flipV="false" rot="-1754152">
            <a:off x="-7016940" y="-2932583"/>
            <a:ext cx="19561890" cy="7922565"/>
          </a:xfrm>
          <a:custGeom>
            <a:avLst/>
            <a:gdLst/>
            <a:ahLst/>
            <a:cxnLst/>
            <a:rect r="r" b="b" t="t" l="l"/>
            <a:pathLst>
              <a:path h="7922565" w="19561890">
                <a:moveTo>
                  <a:pt x="0" y="0"/>
                </a:moveTo>
                <a:lnTo>
                  <a:pt x="19561890" y="0"/>
                </a:lnTo>
                <a:lnTo>
                  <a:pt x="19561890" y="7922566"/>
                </a:lnTo>
                <a:lnTo>
                  <a:pt x="0" y="7922566"/>
                </a:lnTo>
                <a:lnTo>
                  <a:pt x="0" y="0"/>
                </a:lnTo>
                <a:close/>
              </a:path>
            </a:pathLst>
          </a:custGeom>
          <a:blipFill>
            <a:blip r:embed="rId4"/>
            <a:stretch>
              <a:fillRect l="0" t="0" r="0" b="0"/>
            </a:stretch>
          </a:blipFill>
        </p:spPr>
      </p:sp>
      <p:sp>
        <p:nvSpPr>
          <p:cNvPr name="Freeform 20" id="20"/>
          <p:cNvSpPr/>
          <p:nvPr/>
        </p:nvSpPr>
        <p:spPr>
          <a:xfrm flipH="false" flipV="false" rot="8022675">
            <a:off x="9426671" y="7300159"/>
            <a:ext cx="12783953" cy="3643426"/>
          </a:xfrm>
          <a:custGeom>
            <a:avLst/>
            <a:gdLst/>
            <a:ahLst/>
            <a:cxnLst/>
            <a:rect r="r" b="b" t="t" l="l"/>
            <a:pathLst>
              <a:path h="3643426" w="12783953">
                <a:moveTo>
                  <a:pt x="0" y="0"/>
                </a:moveTo>
                <a:lnTo>
                  <a:pt x="12783953" y="0"/>
                </a:lnTo>
                <a:lnTo>
                  <a:pt x="12783953" y="3643426"/>
                </a:lnTo>
                <a:lnTo>
                  <a:pt x="0" y="3643426"/>
                </a:lnTo>
                <a:lnTo>
                  <a:pt x="0" y="0"/>
                </a:lnTo>
                <a:close/>
              </a:path>
            </a:pathLst>
          </a:custGeom>
          <a:blipFill>
            <a:blip r:embed="rId5"/>
            <a:stretch>
              <a:fillRect l="0" t="0" r="0" b="0"/>
            </a:stretch>
          </a:blipFill>
        </p:spPr>
      </p:sp>
      <p:sp>
        <p:nvSpPr>
          <p:cNvPr name="AutoShape 21" id="21"/>
          <p:cNvSpPr/>
          <p:nvPr/>
        </p:nvSpPr>
        <p:spPr>
          <a:xfrm>
            <a:off x="4774971" y="8364534"/>
            <a:ext cx="8465202" cy="0"/>
          </a:xfrm>
          <a:prstGeom prst="line">
            <a:avLst/>
          </a:prstGeom>
          <a:ln cap="flat" w="9525">
            <a:solidFill>
              <a:srgbClr val="F6F3F1"/>
            </a:solidFill>
            <a:prstDash val="solid"/>
            <a:headEnd type="none" len="sm" w="sm"/>
            <a:tailEnd type="none" len="sm" w="sm"/>
          </a:ln>
        </p:spPr>
      </p:sp>
      <p:sp>
        <p:nvSpPr>
          <p:cNvPr name="AutoShape 22" id="22"/>
          <p:cNvSpPr/>
          <p:nvPr/>
        </p:nvSpPr>
        <p:spPr>
          <a:xfrm>
            <a:off x="4774971" y="9121872"/>
            <a:ext cx="8465202" cy="0"/>
          </a:xfrm>
          <a:prstGeom prst="line">
            <a:avLst/>
          </a:prstGeom>
          <a:ln cap="flat" w="9525">
            <a:solidFill>
              <a:srgbClr val="F6F3F1"/>
            </a:solidFill>
            <a:prstDash val="solid"/>
            <a:headEnd type="none" len="sm" w="sm"/>
            <a:tailEnd type="none" len="sm" w="sm"/>
          </a:ln>
        </p:spPr>
      </p:sp>
      <p:sp>
        <p:nvSpPr>
          <p:cNvPr name="Freeform 23" id="23"/>
          <p:cNvSpPr/>
          <p:nvPr/>
        </p:nvSpPr>
        <p:spPr>
          <a:xfrm flipH="false" flipV="false" rot="0">
            <a:off x="13240173" y="8228106"/>
            <a:ext cx="272856" cy="272856"/>
          </a:xfrm>
          <a:custGeom>
            <a:avLst/>
            <a:gdLst/>
            <a:ahLst/>
            <a:cxnLst/>
            <a:rect r="r" b="b" t="t" l="l"/>
            <a:pathLst>
              <a:path h="272856" w="272856">
                <a:moveTo>
                  <a:pt x="0" y="0"/>
                </a:moveTo>
                <a:lnTo>
                  <a:pt x="272856" y="0"/>
                </a:lnTo>
                <a:lnTo>
                  <a:pt x="272856" y="272856"/>
                </a:lnTo>
                <a:lnTo>
                  <a:pt x="0" y="27285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4" id="24"/>
          <p:cNvSpPr/>
          <p:nvPr/>
        </p:nvSpPr>
        <p:spPr>
          <a:xfrm flipH="false" flipV="false" rot="0">
            <a:off x="13240173" y="8985444"/>
            <a:ext cx="272856" cy="272856"/>
          </a:xfrm>
          <a:custGeom>
            <a:avLst/>
            <a:gdLst/>
            <a:ahLst/>
            <a:cxnLst/>
            <a:rect r="r" b="b" t="t" l="l"/>
            <a:pathLst>
              <a:path h="272856" w="272856">
                <a:moveTo>
                  <a:pt x="0" y="0"/>
                </a:moveTo>
                <a:lnTo>
                  <a:pt x="272856" y="0"/>
                </a:lnTo>
                <a:lnTo>
                  <a:pt x="272856" y="272856"/>
                </a:lnTo>
                <a:lnTo>
                  <a:pt x="0" y="27285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25" id="25"/>
          <p:cNvSpPr txBox="true"/>
          <p:nvPr/>
        </p:nvSpPr>
        <p:spPr>
          <a:xfrm rot="0">
            <a:off x="5312475" y="7852711"/>
            <a:ext cx="7716695" cy="375395"/>
          </a:xfrm>
          <a:prstGeom prst="rect">
            <a:avLst/>
          </a:prstGeom>
        </p:spPr>
        <p:txBody>
          <a:bodyPr anchor="t" rtlCol="false" tIns="0" lIns="0" bIns="0" rIns="0">
            <a:spAutoFit/>
          </a:bodyPr>
          <a:lstStyle/>
          <a:p>
            <a:pPr algn="l">
              <a:lnSpc>
                <a:spcPts val="2933"/>
              </a:lnSpc>
            </a:pPr>
            <a:r>
              <a:rPr lang="en-US" sz="2095">
                <a:solidFill>
                  <a:srgbClr val="F6F3F1"/>
                </a:solidFill>
                <a:latin typeface="Public Sans"/>
                <a:ea typeface="Public Sans"/>
                <a:cs typeface="Public Sans"/>
                <a:sym typeface="Public Sans"/>
              </a:rPr>
              <a:t>création et gestions des bons d’entrées et de sorties</a:t>
            </a:r>
          </a:p>
        </p:txBody>
      </p:sp>
      <p:sp>
        <p:nvSpPr>
          <p:cNvPr name="TextBox 26" id="26"/>
          <p:cNvSpPr txBox="true"/>
          <p:nvPr/>
        </p:nvSpPr>
        <p:spPr>
          <a:xfrm rot="0">
            <a:off x="5312475" y="8610049"/>
            <a:ext cx="7716695" cy="375395"/>
          </a:xfrm>
          <a:prstGeom prst="rect">
            <a:avLst/>
          </a:prstGeom>
        </p:spPr>
        <p:txBody>
          <a:bodyPr anchor="t" rtlCol="false" tIns="0" lIns="0" bIns="0" rIns="0">
            <a:spAutoFit/>
          </a:bodyPr>
          <a:lstStyle/>
          <a:p>
            <a:pPr algn="l">
              <a:lnSpc>
                <a:spcPts val="2933"/>
              </a:lnSpc>
            </a:pPr>
            <a:r>
              <a:rPr lang="en-US" sz="2095">
                <a:solidFill>
                  <a:srgbClr val="F6F3F1"/>
                </a:solidFill>
                <a:latin typeface="Public Sans"/>
                <a:ea typeface="Public Sans"/>
                <a:cs typeface="Public Sans"/>
                <a:sym typeface="Public Sans"/>
              </a:rPr>
              <a:t>Impression des bons d’entrées et de sorties sous forme PDF</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1F1F37"/>
        </a:solidFill>
      </p:bgPr>
    </p:bg>
    <p:spTree>
      <p:nvGrpSpPr>
        <p:cNvPr id="1" name=""/>
        <p:cNvGrpSpPr/>
        <p:nvPr/>
      </p:nvGrpSpPr>
      <p:grpSpPr>
        <a:xfrm>
          <a:off x="0" y="0"/>
          <a:ext cx="0" cy="0"/>
          <a:chOff x="0" y="0"/>
          <a:chExt cx="0" cy="0"/>
        </a:xfrm>
      </p:grpSpPr>
      <p:sp>
        <p:nvSpPr>
          <p:cNvPr name="AutoShape 2" id="2"/>
          <p:cNvSpPr/>
          <p:nvPr/>
        </p:nvSpPr>
        <p:spPr>
          <a:xfrm>
            <a:off x="4774971" y="5650174"/>
            <a:ext cx="8465202" cy="0"/>
          </a:xfrm>
          <a:prstGeom prst="line">
            <a:avLst/>
          </a:prstGeom>
          <a:ln cap="flat" w="9525">
            <a:solidFill>
              <a:srgbClr val="F6F3F1"/>
            </a:solidFill>
            <a:prstDash val="solid"/>
            <a:headEnd type="none" len="sm" w="sm"/>
            <a:tailEnd type="none" len="sm" w="sm"/>
          </a:ln>
        </p:spPr>
      </p:sp>
      <p:sp>
        <p:nvSpPr>
          <p:cNvPr name="AutoShape 3" id="3"/>
          <p:cNvSpPr/>
          <p:nvPr/>
        </p:nvSpPr>
        <p:spPr>
          <a:xfrm>
            <a:off x="4774971" y="7164850"/>
            <a:ext cx="8465202" cy="0"/>
          </a:xfrm>
          <a:prstGeom prst="line">
            <a:avLst/>
          </a:prstGeom>
          <a:ln cap="flat" w="9525">
            <a:solidFill>
              <a:srgbClr val="F6F3F1"/>
            </a:solidFill>
            <a:prstDash val="solid"/>
            <a:headEnd type="none" len="sm" w="sm"/>
            <a:tailEnd type="none" len="sm" w="sm"/>
          </a:ln>
        </p:spPr>
      </p:sp>
      <p:sp>
        <p:nvSpPr>
          <p:cNvPr name="AutoShape 4" id="4"/>
          <p:cNvSpPr/>
          <p:nvPr/>
        </p:nvSpPr>
        <p:spPr>
          <a:xfrm>
            <a:off x="4774971" y="6407512"/>
            <a:ext cx="8465202" cy="0"/>
          </a:xfrm>
          <a:prstGeom prst="line">
            <a:avLst/>
          </a:prstGeom>
          <a:ln cap="flat" w="9525">
            <a:solidFill>
              <a:srgbClr val="F6F3F1"/>
            </a:solidFill>
            <a:prstDash val="solid"/>
            <a:headEnd type="none" len="sm" w="sm"/>
            <a:tailEnd type="none" len="sm" w="sm"/>
          </a:ln>
        </p:spPr>
      </p:sp>
      <p:sp>
        <p:nvSpPr>
          <p:cNvPr name="AutoShape 5" id="5"/>
          <p:cNvSpPr/>
          <p:nvPr/>
        </p:nvSpPr>
        <p:spPr>
          <a:xfrm>
            <a:off x="4774971" y="7922188"/>
            <a:ext cx="8465202" cy="0"/>
          </a:xfrm>
          <a:prstGeom prst="line">
            <a:avLst/>
          </a:prstGeom>
          <a:ln cap="flat" w="9525">
            <a:solidFill>
              <a:srgbClr val="F6F3F1"/>
            </a:solidFill>
            <a:prstDash val="solid"/>
            <a:headEnd type="none" len="sm" w="sm"/>
            <a:tailEnd type="none" len="sm" w="sm"/>
          </a:ln>
        </p:spPr>
      </p:sp>
      <p:sp>
        <p:nvSpPr>
          <p:cNvPr name="Freeform 6" id="6"/>
          <p:cNvSpPr/>
          <p:nvPr/>
        </p:nvSpPr>
        <p:spPr>
          <a:xfrm flipH="false" flipV="false" rot="0">
            <a:off x="13240173" y="5513746"/>
            <a:ext cx="272856" cy="272856"/>
          </a:xfrm>
          <a:custGeom>
            <a:avLst/>
            <a:gdLst/>
            <a:ahLst/>
            <a:cxnLst/>
            <a:rect r="r" b="b" t="t" l="l"/>
            <a:pathLst>
              <a:path h="272856" w="272856">
                <a:moveTo>
                  <a:pt x="0" y="0"/>
                </a:moveTo>
                <a:lnTo>
                  <a:pt x="272856" y="0"/>
                </a:lnTo>
                <a:lnTo>
                  <a:pt x="272856" y="272856"/>
                </a:lnTo>
                <a:lnTo>
                  <a:pt x="0" y="27285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13240173" y="7028422"/>
            <a:ext cx="272856" cy="272856"/>
          </a:xfrm>
          <a:custGeom>
            <a:avLst/>
            <a:gdLst/>
            <a:ahLst/>
            <a:cxnLst/>
            <a:rect r="r" b="b" t="t" l="l"/>
            <a:pathLst>
              <a:path h="272856" w="272856">
                <a:moveTo>
                  <a:pt x="0" y="0"/>
                </a:moveTo>
                <a:lnTo>
                  <a:pt x="272856" y="0"/>
                </a:lnTo>
                <a:lnTo>
                  <a:pt x="272856" y="272856"/>
                </a:lnTo>
                <a:lnTo>
                  <a:pt x="0" y="27285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13240173" y="6271084"/>
            <a:ext cx="272856" cy="272856"/>
          </a:xfrm>
          <a:custGeom>
            <a:avLst/>
            <a:gdLst/>
            <a:ahLst/>
            <a:cxnLst/>
            <a:rect r="r" b="b" t="t" l="l"/>
            <a:pathLst>
              <a:path h="272856" w="272856">
                <a:moveTo>
                  <a:pt x="0" y="0"/>
                </a:moveTo>
                <a:lnTo>
                  <a:pt x="272856" y="0"/>
                </a:lnTo>
                <a:lnTo>
                  <a:pt x="272856" y="272856"/>
                </a:lnTo>
                <a:lnTo>
                  <a:pt x="0" y="27285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13240173" y="7785760"/>
            <a:ext cx="272856" cy="272856"/>
          </a:xfrm>
          <a:custGeom>
            <a:avLst/>
            <a:gdLst/>
            <a:ahLst/>
            <a:cxnLst/>
            <a:rect r="r" b="b" t="t" l="l"/>
            <a:pathLst>
              <a:path h="272856" w="272856">
                <a:moveTo>
                  <a:pt x="0" y="0"/>
                </a:moveTo>
                <a:lnTo>
                  <a:pt x="272856" y="0"/>
                </a:lnTo>
                <a:lnTo>
                  <a:pt x="272856" y="272856"/>
                </a:lnTo>
                <a:lnTo>
                  <a:pt x="0" y="27285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0" id="10"/>
          <p:cNvSpPr txBox="true"/>
          <p:nvPr/>
        </p:nvSpPr>
        <p:spPr>
          <a:xfrm rot="0">
            <a:off x="2469352" y="1800261"/>
            <a:ext cx="13349295" cy="533399"/>
          </a:xfrm>
          <a:prstGeom prst="rect">
            <a:avLst/>
          </a:prstGeom>
        </p:spPr>
        <p:txBody>
          <a:bodyPr anchor="t" rtlCol="false" tIns="0" lIns="0" bIns="0" rIns="0">
            <a:spAutoFit/>
          </a:bodyPr>
          <a:lstStyle/>
          <a:p>
            <a:pPr algn="ctr">
              <a:lnSpc>
                <a:spcPts val="4200"/>
              </a:lnSpc>
            </a:pPr>
            <a:r>
              <a:rPr lang="en-US" sz="3000" spc="300">
                <a:solidFill>
                  <a:srgbClr val="FFFFFF"/>
                </a:solidFill>
                <a:latin typeface="Public Sans Thin"/>
                <a:ea typeface="Public Sans Thin"/>
                <a:cs typeface="Public Sans Thin"/>
                <a:sym typeface="Public Sans Thin"/>
              </a:rPr>
              <a:t>ANALYSE DES BESOINS</a:t>
            </a:r>
          </a:p>
        </p:txBody>
      </p:sp>
      <p:sp>
        <p:nvSpPr>
          <p:cNvPr name="TextBox 11" id="11"/>
          <p:cNvSpPr txBox="true"/>
          <p:nvPr/>
        </p:nvSpPr>
        <p:spPr>
          <a:xfrm rot="0">
            <a:off x="2469352" y="2198111"/>
            <a:ext cx="13349295" cy="1179181"/>
          </a:xfrm>
          <a:prstGeom prst="rect">
            <a:avLst/>
          </a:prstGeom>
        </p:spPr>
        <p:txBody>
          <a:bodyPr anchor="t" rtlCol="false" tIns="0" lIns="0" bIns="0" rIns="0">
            <a:spAutoFit/>
          </a:bodyPr>
          <a:lstStyle/>
          <a:p>
            <a:pPr algn="ctr">
              <a:lnSpc>
                <a:spcPts val="7980"/>
              </a:lnSpc>
            </a:pPr>
            <a:r>
              <a:rPr lang="en-US" b="true" sz="5700">
                <a:solidFill>
                  <a:srgbClr val="F6F3F1"/>
                </a:solidFill>
                <a:latin typeface="Mont Bold"/>
                <a:ea typeface="Mont Bold"/>
                <a:cs typeface="Mont Bold"/>
                <a:sym typeface="Mont Bold"/>
              </a:rPr>
              <a:t>BESOINS NON-FONCTIONNELS</a:t>
            </a:r>
          </a:p>
        </p:txBody>
      </p:sp>
      <p:sp>
        <p:nvSpPr>
          <p:cNvPr name="TextBox 12" id="12"/>
          <p:cNvSpPr txBox="true"/>
          <p:nvPr/>
        </p:nvSpPr>
        <p:spPr>
          <a:xfrm rot="0">
            <a:off x="5312475" y="5138351"/>
            <a:ext cx="7716695" cy="375395"/>
          </a:xfrm>
          <a:prstGeom prst="rect">
            <a:avLst/>
          </a:prstGeom>
        </p:spPr>
        <p:txBody>
          <a:bodyPr anchor="t" rtlCol="false" tIns="0" lIns="0" bIns="0" rIns="0">
            <a:spAutoFit/>
          </a:bodyPr>
          <a:lstStyle/>
          <a:p>
            <a:pPr algn="l">
              <a:lnSpc>
                <a:spcPts val="2933"/>
              </a:lnSpc>
            </a:pPr>
            <a:r>
              <a:rPr lang="en-US" sz="2095">
                <a:solidFill>
                  <a:srgbClr val="F6F3F1"/>
                </a:solidFill>
                <a:latin typeface="Public Sans"/>
                <a:ea typeface="Public Sans"/>
                <a:cs typeface="Public Sans"/>
                <a:sym typeface="Public Sans"/>
              </a:rPr>
              <a:t>Disponibilité constante et sans interruptions</a:t>
            </a:r>
          </a:p>
        </p:txBody>
      </p:sp>
      <p:sp>
        <p:nvSpPr>
          <p:cNvPr name="TextBox 13" id="13"/>
          <p:cNvSpPr txBox="true"/>
          <p:nvPr/>
        </p:nvSpPr>
        <p:spPr>
          <a:xfrm rot="0">
            <a:off x="5312475" y="6653027"/>
            <a:ext cx="7716695" cy="375395"/>
          </a:xfrm>
          <a:prstGeom prst="rect">
            <a:avLst/>
          </a:prstGeom>
        </p:spPr>
        <p:txBody>
          <a:bodyPr anchor="t" rtlCol="false" tIns="0" lIns="0" bIns="0" rIns="0">
            <a:spAutoFit/>
          </a:bodyPr>
          <a:lstStyle/>
          <a:p>
            <a:pPr algn="l">
              <a:lnSpc>
                <a:spcPts val="2933"/>
              </a:lnSpc>
            </a:pPr>
            <a:r>
              <a:rPr lang="en-US" sz="2095">
                <a:solidFill>
                  <a:srgbClr val="F6F3F1"/>
                </a:solidFill>
                <a:latin typeface="Public Sans"/>
                <a:ea typeface="Public Sans"/>
                <a:cs typeface="Public Sans"/>
                <a:sym typeface="Public Sans"/>
              </a:rPr>
              <a:t>Intégrité des informations gérées</a:t>
            </a:r>
          </a:p>
        </p:txBody>
      </p:sp>
      <p:sp>
        <p:nvSpPr>
          <p:cNvPr name="TextBox 14" id="14"/>
          <p:cNvSpPr txBox="true"/>
          <p:nvPr/>
        </p:nvSpPr>
        <p:spPr>
          <a:xfrm rot="0">
            <a:off x="5312475" y="5895689"/>
            <a:ext cx="7716695" cy="375395"/>
          </a:xfrm>
          <a:prstGeom prst="rect">
            <a:avLst/>
          </a:prstGeom>
        </p:spPr>
        <p:txBody>
          <a:bodyPr anchor="t" rtlCol="false" tIns="0" lIns="0" bIns="0" rIns="0">
            <a:spAutoFit/>
          </a:bodyPr>
          <a:lstStyle/>
          <a:p>
            <a:pPr algn="l">
              <a:lnSpc>
                <a:spcPts val="2933"/>
              </a:lnSpc>
            </a:pPr>
            <a:r>
              <a:rPr lang="en-US" sz="2095">
                <a:solidFill>
                  <a:srgbClr val="F6F3F1"/>
                </a:solidFill>
                <a:latin typeface="Public Sans"/>
                <a:ea typeface="Public Sans"/>
                <a:cs typeface="Public Sans"/>
                <a:sym typeface="Public Sans"/>
              </a:rPr>
              <a:t>Simplicité d'utilisation pour les membres</a:t>
            </a:r>
          </a:p>
        </p:txBody>
      </p:sp>
      <p:sp>
        <p:nvSpPr>
          <p:cNvPr name="TextBox 15" id="15"/>
          <p:cNvSpPr txBox="true"/>
          <p:nvPr/>
        </p:nvSpPr>
        <p:spPr>
          <a:xfrm rot="0">
            <a:off x="5312475" y="7410365"/>
            <a:ext cx="7716695" cy="375395"/>
          </a:xfrm>
          <a:prstGeom prst="rect">
            <a:avLst/>
          </a:prstGeom>
        </p:spPr>
        <p:txBody>
          <a:bodyPr anchor="t" rtlCol="false" tIns="0" lIns="0" bIns="0" rIns="0">
            <a:spAutoFit/>
          </a:bodyPr>
          <a:lstStyle/>
          <a:p>
            <a:pPr algn="l">
              <a:lnSpc>
                <a:spcPts val="2933"/>
              </a:lnSpc>
            </a:pPr>
            <a:r>
              <a:rPr lang="en-US" sz="2095">
                <a:solidFill>
                  <a:srgbClr val="F6F3F1"/>
                </a:solidFill>
                <a:latin typeface="Public Sans"/>
                <a:ea typeface="Public Sans"/>
                <a:cs typeface="Public Sans"/>
                <a:sym typeface="Public Sans"/>
              </a:rPr>
              <a:t>Fiabilité du système en continu</a:t>
            </a:r>
          </a:p>
        </p:txBody>
      </p:sp>
      <p:sp>
        <p:nvSpPr>
          <p:cNvPr name="Freeform 16" id="16"/>
          <p:cNvSpPr/>
          <p:nvPr/>
        </p:nvSpPr>
        <p:spPr>
          <a:xfrm flipH="false" flipV="false" rot="-1754152">
            <a:off x="-7016940" y="-2932583"/>
            <a:ext cx="19561890" cy="7922565"/>
          </a:xfrm>
          <a:custGeom>
            <a:avLst/>
            <a:gdLst/>
            <a:ahLst/>
            <a:cxnLst/>
            <a:rect r="r" b="b" t="t" l="l"/>
            <a:pathLst>
              <a:path h="7922565" w="19561890">
                <a:moveTo>
                  <a:pt x="0" y="0"/>
                </a:moveTo>
                <a:lnTo>
                  <a:pt x="19561890" y="0"/>
                </a:lnTo>
                <a:lnTo>
                  <a:pt x="19561890" y="7922566"/>
                </a:lnTo>
                <a:lnTo>
                  <a:pt x="0" y="7922566"/>
                </a:lnTo>
                <a:lnTo>
                  <a:pt x="0" y="0"/>
                </a:lnTo>
                <a:close/>
              </a:path>
            </a:pathLst>
          </a:custGeom>
          <a:blipFill>
            <a:blip r:embed="rId4"/>
            <a:stretch>
              <a:fillRect l="0" t="0" r="0" b="0"/>
            </a:stretch>
          </a:blipFill>
        </p:spPr>
      </p:sp>
      <p:sp>
        <p:nvSpPr>
          <p:cNvPr name="Freeform 17" id="17"/>
          <p:cNvSpPr/>
          <p:nvPr/>
        </p:nvSpPr>
        <p:spPr>
          <a:xfrm flipH="false" flipV="false" rot="8022675">
            <a:off x="9426671" y="7300159"/>
            <a:ext cx="12783953" cy="3643426"/>
          </a:xfrm>
          <a:custGeom>
            <a:avLst/>
            <a:gdLst/>
            <a:ahLst/>
            <a:cxnLst/>
            <a:rect r="r" b="b" t="t" l="l"/>
            <a:pathLst>
              <a:path h="3643426" w="12783953">
                <a:moveTo>
                  <a:pt x="0" y="0"/>
                </a:moveTo>
                <a:lnTo>
                  <a:pt x="12783953" y="0"/>
                </a:lnTo>
                <a:lnTo>
                  <a:pt x="12783953" y="3643426"/>
                </a:lnTo>
                <a:lnTo>
                  <a:pt x="0" y="3643426"/>
                </a:lnTo>
                <a:lnTo>
                  <a:pt x="0" y="0"/>
                </a:lnTo>
                <a:close/>
              </a:path>
            </a:pathLst>
          </a:custGeom>
          <a:blipFill>
            <a:blip r:embed="rId5"/>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DAGG0iGPn2Q</dc:identifier>
  <dcterms:modified xsi:type="dcterms:W3CDTF">2011-08-01T06:04:30Z</dcterms:modified>
  <cp:revision>1</cp:revision>
  <dc:title>Stage Fin D’études</dc:title>
</cp:coreProperties>
</file>